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96" r:id="rId4"/>
    <p:sldId id="315" r:id="rId5"/>
    <p:sldId id="297" r:id="rId6"/>
    <p:sldId id="258" r:id="rId7"/>
    <p:sldId id="287" r:id="rId8"/>
    <p:sldId id="286" r:id="rId9"/>
    <p:sldId id="259" r:id="rId10"/>
    <p:sldId id="288" r:id="rId11"/>
    <p:sldId id="289" r:id="rId12"/>
    <p:sldId id="261" r:id="rId13"/>
    <p:sldId id="262" r:id="rId14"/>
    <p:sldId id="263" r:id="rId15"/>
    <p:sldId id="273" r:id="rId16"/>
    <p:sldId id="274" r:id="rId17"/>
    <p:sldId id="276" r:id="rId18"/>
    <p:sldId id="267" r:id="rId19"/>
    <p:sldId id="316" r:id="rId20"/>
    <p:sldId id="270" r:id="rId21"/>
    <p:sldId id="275" r:id="rId22"/>
    <p:sldId id="277" r:id="rId23"/>
    <p:sldId id="269" r:id="rId24"/>
    <p:sldId id="31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91" r:id="rId34"/>
    <p:sldId id="294" r:id="rId35"/>
    <p:sldId id="295" r:id="rId36"/>
    <p:sldId id="310" r:id="rId37"/>
    <p:sldId id="314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86022" autoAdjust="0"/>
  </p:normalViewPr>
  <p:slideViewPr>
    <p:cSldViewPr>
      <p:cViewPr>
        <p:scale>
          <a:sx n="100" d="100"/>
          <a:sy n="100" d="100"/>
        </p:scale>
        <p:origin x="-135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gif>
</file>

<file path=ppt/media/image10.gif>
</file>

<file path=ppt/media/image11.png>
</file>

<file path=ppt/media/image12.jpe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62A8FF-9800-48AA-A3C4-ED0A6BA524D8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C0CC7-6F59-448C-A727-66EB1271E8F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C0CC7-6F59-448C-A727-66EB1271E8F3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C0CC7-6F59-448C-A727-66EB1271E8F3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C0CC7-6F59-448C-A727-66EB1271E8F3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C0CC7-6F59-448C-A727-66EB1271E8F3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C0CC7-6F59-448C-A727-66EB1271E8F3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 err="1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Lindenmayer</a:t>
            </a:r>
            <a:r>
              <a:rPr lang="en-US" sz="1200" b="0" i="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system</a:t>
            </a:r>
            <a:endParaRPr lang="en-US" b="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C0CC7-6F59-448C-A727-66EB1271E8F3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C0CC7-6F59-448C-A727-66EB1271E8F3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C0CC7-6F59-448C-A727-66EB1271E8F3}" type="slidenum">
              <a:rPr lang="en-US" smtClean="0"/>
              <a:pPr/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C0CC7-6F59-448C-A727-66EB1271E8F3}" type="slidenum">
              <a:rPr lang="en-US" smtClean="0"/>
              <a:pPr/>
              <a:t>36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07-Jul-21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06575"/>
            <a:ext cx="7772400" cy="1470025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Times New Roman" pitchFamily="18" charset="0"/>
                <a:cs typeface="Times New Roman" pitchFamily="18" charset="0"/>
              </a:rPr>
              <a:t>Fractal</a:t>
            </a:r>
            <a:endParaRPr lang="en-US" sz="4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200400"/>
            <a:ext cx="7620000" cy="3048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Hill (2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Edition): 9.1 to 9.3, 9.6</a:t>
            </a:r>
          </a:p>
          <a:p>
            <a:pPr algn="l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Extra Resource: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https://fractalfoundation.org/fractivities/FractalPacks-EducatorsGuide.pdf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https://math.bu.edu/DYSYS/chaos-game/node6.html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Length of Koch Curve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 line of length L is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koched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baseline="-25000" dirty="0" err="1" smtClean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has length L instead of unit length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3374745" y="3046412"/>
            <a:ext cx="20574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746345" y="4418012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222345" y="4418012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 flipH="1" flipV="1">
            <a:off x="3870045" y="3924300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 flipH="1">
            <a:off x="4251045" y="3924300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971800" y="60960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581400" y="60960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746345" y="60960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355945" y="60960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 flipH="1" flipV="1">
            <a:off x="3848100" y="59055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H="1" flipV="1">
            <a:off x="4152900" y="54483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 flipV="1">
            <a:off x="4610100" y="59055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 flipV="1">
            <a:off x="4305300" y="54483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3260445" y="5907088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 flipH="1">
            <a:off x="3412845" y="5907088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0"/>
          <p:cNvGrpSpPr/>
          <p:nvPr/>
        </p:nvGrpSpPr>
        <p:grpSpPr>
          <a:xfrm rot="18527315">
            <a:off x="3864109" y="5564082"/>
            <a:ext cx="304800" cy="228600"/>
            <a:chOff x="6858000" y="5181600"/>
            <a:chExt cx="304800" cy="228600"/>
          </a:xfrm>
        </p:grpSpPr>
        <p:cxnSp>
          <p:nvCxnSpPr>
            <p:cNvPr id="22" name="Straight Connector 21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23"/>
          <p:cNvGrpSpPr/>
          <p:nvPr/>
        </p:nvGrpSpPr>
        <p:grpSpPr>
          <a:xfrm rot="3568069">
            <a:off x="4522870" y="5592284"/>
            <a:ext cx="304800" cy="228600"/>
            <a:chOff x="6858000" y="5181600"/>
            <a:chExt cx="304800" cy="228600"/>
          </a:xfrm>
        </p:grpSpPr>
        <p:cxnSp>
          <p:nvCxnSpPr>
            <p:cNvPr id="25" name="Straight Connector 24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6"/>
          <p:cNvGrpSpPr/>
          <p:nvPr/>
        </p:nvGrpSpPr>
        <p:grpSpPr>
          <a:xfrm>
            <a:off x="5051145" y="5868988"/>
            <a:ext cx="304800" cy="228600"/>
            <a:chOff x="6858000" y="5181600"/>
            <a:chExt cx="304800" cy="228600"/>
          </a:xfrm>
        </p:grpSpPr>
        <p:cxnSp>
          <p:nvCxnSpPr>
            <p:cNvPr id="28" name="Straight Connector 27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/>
          <p:cNvSpPr/>
          <p:nvPr/>
        </p:nvSpPr>
        <p:spPr>
          <a:xfrm>
            <a:off x="3429000" y="3124200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L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429000" y="4572000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4(L/3)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590800" y="6172200"/>
            <a:ext cx="38100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=4(4(L/3)/3 ) = L (4/3)</a:t>
            </a:r>
            <a:r>
              <a:rPr lang="en-US" sz="2000" b="1" baseline="30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US" sz="2000" b="1" baseline="30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rot="5400000">
            <a:off x="4914900" y="4000500"/>
            <a:ext cx="533400" cy="3048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5562600" y="5410200"/>
            <a:ext cx="1066800" cy="381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(L/3)/3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29200" y="3505200"/>
            <a:ext cx="8382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(L/3)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800600" y="5105400"/>
            <a:ext cx="1371600" cy="381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4x(L/3)/3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39" name="Straight Arrow Connector 38"/>
          <p:cNvCxnSpPr>
            <a:stCxn id="35" idx="2"/>
          </p:cNvCxnSpPr>
          <p:nvPr/>
        </p:nvCxnSpPr>
        <p:spPr>
          <a:xfrm rot="5400000">
            <a:off x="5638800" y="5638800"/>
            <a:ext cx="304800" cy="609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rot="5400000">
            <a:off x="4914900" y="5524500"/>
            <a:ext cx="3810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4724400" y="5715000"/>
            <a:ext cx="1066800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5" grpId="0"/>
      <p:bldP spid="36" grpId="0"/>
      <p:bldP spid="37" grpId="0"/>
      <p:bldP spid="4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Length of Koch Curve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 line of length L is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koched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 descr="E:\anne docs\cse 409\fractal\Koch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199" y="2438400"/>
            <a:ext cx="5562601" cy="4343400"/>
          </a:xfrm>
          <a:prstGeom prst="rect">
            <a:avLst/>
          </a:prstGeom>
          <a:noFill/>
        </p:spPr>
      </p:pic>
      <p:sp>
        <p:nvSpPr>
          <p:cNvPr id="38" name="Rectangle 37"/>
          <p:cNvSpPr/>
          <p:nvPr/>
        </p:nvSpPr>
        <p:spPr>
          <a:xfrm>
            <a:off x="6477000" y="3124200"/>
            <a:ext cx="2286000" cy="1752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of </a:t>
            </a:r>
            <a:r>
              <a:rPr lang="en-US" sz="2800" b="1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="1" baseline="-250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8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= L (4/3)</a:t>
            </a:r>
            <a:r>
              <a:rPr lang="en-US" sz="2800" b="1" baseline="30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endParaRPr lang="en-US" sz="2800" b="1" baseline="30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39284" y="2667000"/>
            <a:ext cx="23756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38725" y="3505200"/>
            <a:ext cx="152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038725" y="4431268"/>
            <a:ext cx="152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048250" y="5298043"/>
            <a:ext cx="152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038725" y="6183868"/>
            <a:ext cx="152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Starts with three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koch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curves joined together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l="37481" t="27083" r="25037" b="47917"/>
          <a:stretch>
            <a:fillRect/>
          </a:stretch>
        </p:blipFill>
        <p:spPr bwMode="auto">
          <a:xfrm>
            <a:off x="2057400" y="2362200"/>
            <a:ext cx="5257800" cy="197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 l="8419" t="31250" r="23060" b="25000"/>
          <a:stretch>
            <a:fillRect/>
          </a:stretch>
        </p:blipFill>
        <p:spPr bwMode="auto">
          <a:xfrm>
            <a:off x="1752600" y="4572000"/>
            <a:ext cx="6172200" cy="2215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 l="48178" t="32870" r="42517" b="59607"/>
          <a:stretch>
            <a:fillRect/>
          </a:stretch>
        </p:blipFill>
        <p:spPr bwMode="auto">
          <a:xfrm>
            <a:off x="3352800" y="4724400"/>
            <a:ext cx="8382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Perimeter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Perimeter of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koch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snowflake curve of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baseline="30000" dirty="0" err="1" smtClean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generation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is three times the length of a simple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koch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curve  </a:t>
            </a:r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 l="37481" t="27083" r="50568" b="50400"/>
          <a:stretch>
            <a:fillRect/>
          </a:stretch>
        </p:blipFill>
        <p:spPr bwMode="auto">
          <a:xfrm>
            <a:off x="3886200" y="2438400"/>
            <a:ext cx="1222881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l="61926" t="30827" r="26752" b="47917"/>
          <a:stretch>
            <a:fillRect/>
          </a:stretch>
        </p:blipFill>
        <p:spPr bwMode="auto">
          <a:xfrm>
            <a:off x="3833750" y="5181600"/>
            <a:ext cx="13716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 cstate="print"/>
          <a:srcRect l="49432" t="29861" r="38617" b="47917"/>
          <a:stretch>
            <a:fillRect/>
          </a:stretch>
        </p:blipFill>
        <p:spPr bwMode="auto">
          <a:xfrm>
            <a:off x="3878197" y="3810000"/>
            <a:ext cx="1239078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9" name="Straight Connector 8"/>
          <p:cNvCxnSpPr/>
          <p:nvPr/>
        </p:nvCxnSpPr>
        <p:spPr>
          <a:xfrm>
            <a:off x="1088745" y="2819400"/>
            <a:ext cx="20574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460345" y="4341812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936345" y="4341812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 flipH="1" flipV="1">
            <a:off x="1584045" y="3848100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 flipH="1">
            <a:off x="1965045" y="3848100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09550" y="60198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295400" y="60198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472220" y="60198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069945" y="60198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 flipH="1" flipV="1">
            <a:off x="1562100" y="58293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 flipH="1" flipV="1">
            <a:off x="1866900" y="53721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16200000" flipV="1">
            <a:off x="2324100" y="58293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 flipV="1">
            <a:off x="2019300" y="53721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5400000" flipH="1" flipV="1">
            <a:off x="974445" y="5830888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16200000" flipH="1">
            <a:off x="1126845" y="5830888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 rot="18527315">
            <a:off x="1601859" y="5487882"/>
            <a:ext cx="304800" cy="228600"/>
            <a:chOff x="6858000" y="5181600"/>
            <a:chExt cx="304800" cy="228600"/>
          </a:xfrm>
        </p:grpSpPr>
        <p:cxnSp>
          <p:nvCxnSpPr>
            <p:cNvPr id="30" name="Straight Connector 29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 rot="3568069">
            <a:off x="2236870" y="5516084"/>
            <a:ext cx="304800" cy="228600"/>
            <a:chOff x="6858000" y="5181600"/>
            <a:chExt cx="304800" cy="228600"/>
          </a:xfrm>
        </p:grpSpPr>
        <p:cxnSp>
          <p:nvCxnSpPr>
            <p:cNvPr id="33" name="Straight Connector 32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>
            <a:off x="2765145" y="5792788"/>
            <a:ext cx="304800" cy="228600"/>
            <a:chOff x="6858000" y="5181600"/>
            <a:chExt cx="304800" cy="228600"/>
          </a:xfrm>
        </p:grpSpPr>
        <p:cxnSp>
          <p:nvCxnSpPr>
            <p:cNvPr id="36" name="Straight Connector 35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5410200" y="2819400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Perimeter= 3 x 1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410200" y="4191000"/>
            <a:ext cx="27432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Perimeter= 3 x (4/3)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410200" y="5715000"/>
            <a:ext cx="2667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Perimeter= 3 x (4/3)</a:t>
            </a:r>
            <a:r>
              <a:rPr lang="en-US" sz="2000" b="1" baseline="30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="1" baseline="30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90600" y="2895600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1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990600" y="4419600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(4/3)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1066800" y="6096000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(4/3)</a:t>
            </a:r>
            <a:r>
              <a:rPr lang="en-US" sz="2000" b="1" baseline="30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Perimeter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52578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Perimeter of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koch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snowflake curve of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baseline="30000" dirty="0" err="1" smtClean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generation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is three times the length of a simple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koch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curve: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Perimeter of S</a:t>
            </a:r>
            <a:r>
              <a:rPr lang="en-US" sz="2400" b="1" baseline="-25000" dirty="0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= 3 x length of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400" b="1" baseline="-25000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= 3 (4/3)</a:t>
            </a:r>
            <a:r>
              <a:rPr lang="en-US" sz="2400" b="1" baseline="30000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 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As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increases, perimeter increases, boundary becomes rougher </a:t>
            </a:r>
          </a:p>
          <a:p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                    But the area remains bounded! </a:t>
            </a:r>
          </a:p>
          <a:p>
            <a:pPr>
              <a:buNone/>
            </a:pPr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/>
          <a:srcRect l="8419" t="31250" r="23060" b="25000"/>
          <a:stretch>
            <a:fillRect/>
          </a:stretch>
        </p:blipFill>
        <p:spPr bwMode="auto">
          <a:xfrm>
            <a:off x="2133600" y="3448538"/>
            <a:ext cx="4191000" cy="1504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print"/>
          <a:srcRect l="48178" t="32870" r="42517" b="59607"/>
          <a:stretch>
            <a:fillRect/>
          </a:stretch>
        </p:blipFill>
        <p:spPr bwMode="auto">
          <a:xfrm>
            <a:off x="3124200" y="3810000"/>
            <a:ext cx="569148" cy="258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Number of Sides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How many sides at generation n?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= 3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4 x 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(=12)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4 x 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4 x 4 x 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= 4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2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</a:p>
          <a:p>
            <a:pPr lvl="1"/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4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3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</a:p>
          <a:p>
            <a:pPr lvl="1">
              <a:buNone/>
            </a:pP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…</a:t>
            </a:r>
          </a:p>
          <a:p>
            <a:pPr lvl="1">
              <a:buNone/>
            </a:pP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…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4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n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3 x 4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US" baseline="30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2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r="54472" b="56098"/>
          <a:stretch>
            <a:fillRect/>
          </a:stretch>
        </p:blipFill>
        <p:spPr bwMode="auto">
          <a:xfrm>
            <a:off x="5562600" y="1752600"/>
            <a:ext cx="2133600" cy="2057400"/>
          </a:xfrm>
          <a:prstGeom prst="rect">
            <a:avLst/>
          </a:prstGeom>
          <a:noFill/>
        </p:spPr>
      </p:pic>
      <p:pic>
        <p:nvPicPr>
          <p:cNvPr id="15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52033" r="12195" b="52846"/>
          <a:stretch>
            <a:fillRect/>
          </a:stretch>
        </p:blipFill>
        <p:spPr bwMode="auto">
          <a:xfrm>
            <a:off x="6096000" y="2971800"/>
            <a:ext cx="1676400" cy="2209800"/>
          </a:xfrm>
          <a:prstGeom prst="rect">
            <a:avLst/>
          </a:prstGeom>
          <a:noFill/>
        </p:spPr>
      </p:pic>
      <p:pic>
        <p:nvPicPr>
          <p:cNvPr id="16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11330" t="48780" r="56098" b="12982"/>
          <a:stretch>
            <a:fillRect/>
          </a:stretch>
        </p:blipFill>
        <p:spPr bwMode="auto">
          <a:xfrm>
            <a:off x="6019800" y="4800600"/>
            <a:ext cx="1752600" cy="2057400"/>
          </a:xfrm>
          <a:prstGeom prst="rect">
            <a:avLst/>
          </a:prstGeom>
          <a:noFill/>
        </p:spPr>
      </p:pic>
      <p:sp>
        <p:nvSpPr>
          <p:cNvPr id="23" name="Rectangle 22"/>
          <p:cNvSpPr/>
          <p:nvPr/>
        </p:nvSpPr>
        <p:spPr>
          <a:xfrm>
            <a:off x="7239000" y="1828800"/>
            <a:ext cx="1905000" cy="76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From each side, 4 new sides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315200" y="4648200"/>
            <a:ext cx="1905000" cy="76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From each side, 4 new sides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7086600" y="5257800"/>
            <a:ext cx="6096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hape 28"/>
          <p:cNvCxnSpPr>
            <a:endCxn id="15" idx="3"/>
          </p:cNvCxnSpPr>
          <p:nvPr/>
        </p:nvCxnSpPr>
        <p:spPr>
          <a:xfrm rot="16200000" flipH="1">
            <a:off x="6724650" y="3028950"/>
            <a:ext cx="1409700" cy="685800"/>
          </a:xfrm>
          <a:prstGeom prst="bentConnector4">
            <a:avLst>
              <a:gd name="adj1" fmla="val 1351"/>
              <a:gd name="adj2" fmla="val 13333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 rot="19852235">
            <a:off x="6873137" y="3327310"/>
            <a:ext cx="838200" cy="1219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7" grpId="0" animBg="1"/>
      <p:bldP spid="3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7630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Size of the Sides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Size of sides at iteration n?</a:t>
            </a:r>
          </a:p>
          <a:p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1/3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(formula from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koch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curve)</a:t>
            </a:r>
            <a:br>
              <a:rPr lang="en-US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or L/3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Perimeter of Koch Snowflake at iteration n: </a:t>
            </a:r>
          </a:p>
          <a:p>
            <a:pPr>
              <a:buNone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x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(1/3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) x (3 x 4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) </a:t>
            </a:r>
          </a:p>
          <a:p>
            <a:pPr>
              <a:buNone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           or (L/3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) x (3 x 4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)</a:t>
            </a:r>
            <a:br>
              <a:rPr lang="en-US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        = 3L(4/3)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Area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Area of S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a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Area of S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= a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+ 3(a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/9)</a:t>
            </a:r>
            <a:br>
              <a:rPr lang="en-US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		   = a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+ a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/3</a:t>
            </a:r>
            <a:br>
              <a:rPr lang="en-US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		   = a</a:t>
            </a:r>
            <a:r>
              <a:rPr lang="en-US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(1+1/3)</a:t>
            </a:r>
          </a:p>
          <a:p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How do we get area of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?</a:t>
            </a:r>
            <a:br>
              <a:rPr lang="en-US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		   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122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r="54472" b="56098"/>
          <a:stretch>
            <a:fillRect/>
          </a:stretch>
        </p:blipFill>
        <p:spPr bwMode="auto">
          <a:xfrm>
            <a:off x="5486400" y="1295400"/>
            <a:ext cx="2133600" cy="2057400"/>
          </a:xfrm>
          <a:prstGeom prst="rect">
            <a:avLst/>
          </a:prstGeom>
          <a:noFill/>
        </p:spPr>
      </p:pic>
      <p:pic>
        <p:nvPicPr>
          <p:cNvPr id="5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52033" b="52846"/>
          <a:stretch>
            <a:fillRect/>
          </a:stretch>
        </p:blipFill>
        <p:spPr bwMode="auto">
          <a:xfrm>
            <a:off x="6096000" y="3352800"/>
            <a:ext cx="2247900" cy="2209800"/>
          </a:xfrm>
          <a:prstGeom prst="rect">
            <a:avLst/>
          </a:prstGeom>
          <a:noFill/>
        </p:spPr>
      </p:pic>
      <p:cxnSp>
        <p:nvCxnSpPr>
          <p:cNvPr id="7" name="Straight Connector 6"/>
          <p:cNvCxnSpPr/>
          <p:nvPr/>
        </p:nvCxnSpPr>
        <p:spPr>
          <a:xfrm rot="16200000" flipH="1">
            <a:off x="6553200" y="4343400"/>
            <a:ext cx="685800" cy="38100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6515100" y="4381500"/>
            <a:ext cx="762000" cy="38100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10800000">
            <a:off x="6477000" y="4547971"/>
            <a:ext cx="838200" cy="1588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 flipH="1" flipV="1">
            <a:off x="7010400" y="4648200"/>
            <a:ext cx="381000" cy="22860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705600" y="4155752"/>
            <a:ext cx="381000" cy="1588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16200000" flipH="1">
            <a:off x="6400800" y="4648200"/>
            <a:ext cx="381000" cy="22860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rot="10800000" flipV="1">
            <a:off x="6858000" y="3733800"/>
            <a:ext cx="99060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rot="10800000" flipV="1">
            <a:off x="7315200" y="3733800"/>
            <a:ext cx="60960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7772400" y="3276600"/>
            <a:ext cx="838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2000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/ 9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96000" y="16764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019800" y="35814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Area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	In each iteration a new bump/triangle is added at each side of previous iteration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For S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# of new triangles</a:t>
            </a: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	# of sides in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	n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3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For S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# of new triangles</a:t>
            </a: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	# of sides in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	n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3 x 4</a:t>
            </a:r>
          </a:p>
        </p:txBody>
      </p:sp>
      <p:pic>
        <p:nvPicPr>
          <p:cNvPr id="27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r="54472" b="56098"/>
          <a:stretch>
            <a:fillRect/>
          </a:stretch>
        </p:blipFill>
        <p:spPr bwMode="auto">
          <a:xfrm>
            <a:off x="6705600" y="1676400"/>
            <a:ext cx="2133600" cy="2057400"/>
          </a:xfrm>
          <a:prstGeom prst="rect">
            <a:avLst/>
          </a:prstGeom>
          <a:noFill/>
        </p:spPr>
      </p:pic>
      <p:pic>
        <p:nvPicPr>
          <p:cNvPr id="28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52033" r="12195" b="52846"/>
          <a:stretch>
            <a:fillRect/>
          </a:stretch>
        </p:blipFill>
        <p:spPr bwMode="auto">
          <a:xfrm>
            <a:off x="7239000" y="2895600"/>
            <a:ext cx="1676400" cy="2209800"/>
          </a:xfrm>
          <a:prstGeom prst="rect">
            <a:avLst/>
          </a:prstGeom>
          <a:noFill/>
        </p:spPr>
      </p:pic>
      <p:pic>
        <p:nvPicPr>
          <p:cNvPr id="29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11330" t="48780" r="56098" b="12982"/>
          <a:stretch>
            <a:fillRect/>
          </a:stretch>
        </p:blipFill>
        <p:spPr bwMode="auto">
          <a:xfrm>
            <a:off x="7162800" y="4724400"/>
            <a:ext cx="1752600" cy="2057400"/>
          </a:xfrm>
          <a:prstGeom prst="rect">
            <a:avLst/>
          </a:prstGeom>
          <a:noFill/>
        </p:spPr>
      </p:pic>
      <p:sp>
        <p:nvSpPr>
          <p:cNvPr id="7" name="Rectangle 6"/>
          <p:cNvSpPr/>
          <p:nvPr/>
        </p:nvSpPr>
        <p:spPr>
          <a:xfrm>
            <a:off x="6781800" y="23622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0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705600" y="37338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629400" y="55626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Area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For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800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# of new triangles</a:t>
            </a: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	# of sides in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	n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3 x 4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n-1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New area included 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n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x size of new bump/triangle</a:t>
            </a:r>
          </a:p>
          <a:p>
            <a:endParaRPr lang="en-US" sz="2800" b="1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How do we get the size of each of the</a:t>
            </a:r>
            <a:br>
              <a:rPr lang="en-US" sz="2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new bumps/triangles at n-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generation?</a:t>
            </a:r>
          </a:p>
        </p:txBody>
      </p:sp>
      <p:pic>
        <p:nvPicPr>
          <p:cNvPr id="27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r="54472" b="56098"/>
          <a:stretch>
            <a:fillRect/>
          </a:stretch>
        </p:blipFill>
        <p:spPr bwMode="auto">
          <a:xfrm>
            <a:off x="6705600" y="1676400"/>
            <a:ext cx="2133600" cy="2057400"/>
          </a:xfrm>
          <a:prstGeom prst="rect">
            <a:avLst/>
          </a:prstGeom>
          <a:noFill/>
        </p:spPr>
      </p:pic>
      <p:pic>
        <p:nvPicPr>
          <p:cNvPr id="28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52033" r="12195" b="52846"/>
          <a:stretch>
            <a:fillRect/>
          </a:stretch>
        </p:blipFill>
        <p:spPr bwMode="auto">
          <a:xfrm>
            <a:off x="7239000" y="2895600"/>
            <a:ext cx="1676400" cy="2209800"/>
          </a:xfrm>
          <a:prstGeom prst="rect">
            <a:avLst/>
          </a:prstGeom>
          <a:noFill/>
        </p:spPr>
      </p:pic>
      <p:pic>
        <p:nvPicPr>
          <p:cNvPr id="29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11330" t="48780" r="56098" b="12982"/>
          <a:stretch>
            <a:fillRect/>
          </a:stretch>
        </p:blipFill>
        <p:spPr bwMode="auto">
          <a:xfrm>
            <a:off x="7162800" y="4724400"/>
            <a:ext cx="1752600" cy="2057400"/>
          </a:xfrm>
          <a:prstGeom prst="rect">
            <a:avLst/>
          </a:prstGeom>
          <a:noFill/>
        </p:spPr>
      </p:pic>
      <p:sp>
        <p:nvSpPr>
          <p:cNvPr id="7" name="Rectangle 6"/>
          <p:cNvSpPr/>
          <p:nvPr/>
        </p:nvSpPr>
        <p:spPr>
          <a:xfrm>
            <a:off x="6781800" y="23622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0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705600" y="37338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629400" y="55626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Introduction to Fractal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Self Similarity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They appear the same at every scale, no matter how much enlarged.</a:t>
            </a:r>
          </a:p>
        </p:txBody>
      </p:sp>
      <p:pic>
        <p:nvPicPr>
          <p:cNvPr id="6" name="Picture 5" descr="200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724400" y="3505200"/>
            <a:ext cx="3810000" cy="1905000"/>
          </a:xfrm>
          <a:prstGeom prst="rect">
            <a:avLst/>
          </a:prstGeom>
        </p:spPr>
      </p:pic>
      <p:pic>
        <p:nvPicPr>
          <p:cNvPr id="7" name="Picture 6" descr="S.Carpet_Animated_Fractal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2000" y="3429000"/>
            <a:ext cx="3098800" cy="1981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Area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Area of each small bump in S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/ 9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Area of each small bump in S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/ 9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2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Area of each small bump in S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/ 9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3</a:t>
            </a:r>
            <a:b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…</a:t>
            </a:r>
            <a:b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…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Area of each small bump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in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800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/ 9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  <p:pic>
        <p:nvPicPr>
          <p:cNvPr id="15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t="48780" r="56098"/>
          <a:stretch>
            <a:fillRect/>
          </a:stretch>
        </p:blipFill>
        <p:spPr bwMode="auto">
          <a:xfrm>
            <a:off x="6096000" y="3416300"/>
            <a:ext cx="2819400" cy="3289300"/>
          </a:xfrm>
          <a:prstGeom prst="rect">
            <a:avLst/>
          </a:prstGeom>
          <a:noFill/>
        </p:spPr>
      </p:pic>
      <p:sp>
        <p:nvSpPr>
          <p:cNvPr id="16" name="Isosceles Triangle 15"/>
          <p:cNvSpPr/>
          <p:nvPr/>
        </p:nvSpPr>
        <p:spPr>
          <a:xfrm rot="18063628">
            <a:off x="6924181" y="4084567"/>
            <a:ext cx="609600" cy="533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rot="16200000" flipH="1">
            <a:off x="6553200" y="3721100"/>
            <a:ext cx="990600" cy="381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6462711" y="3035300"/>
            <a:ext cx="5822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/9</a:t>
            </a:r>
          </a:p>
        </p:txBody>
      </p:sp>
      <p:sp>
        <p:nvSpPr>
          <p:cNvPr id="21" name="Isosceles Triangle 20"/>
          <p:cNvSpPr/>
          <p:nvPr/>
        </p:nvSpPr>
        <p:spPr>
          <a:xfrm rot="14279968">
            <a:off x="6935735" y="4448287"/>
            <a:ext cx="220675" cy="22202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>
            <a:endCxn id="21" idx="5"/>
          </p:cNvCxnSpPr>
          <p:nvPr/>
        </p:nvCxnSpPr>
        <p:spPr>
          <a:xfrm rot="5400000" flipH="1" flipV="1">
            <a:off x="6161551" y="4675563"/>
            <a:ext cx="1018336" cy="69223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800600" y="5540514"/>
            <a:ext cx="29199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(a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/9)/9 = a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/9</a:t>
            </a:r>
            <a:r>
              <a:rPr lang="en-US" sz="2000" baseline="30000" dirty="0" smtClean="0"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aseline="30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8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52033" b="52846"/>
          <a:stretch>
            <a:fillRect/>
          </a:stretch>
        </p:blipFill>
        <p:spPr bwMode="auto">
          <a:xfrm>
            <a:off x="6477000" y="1219200"/>
            <a:ext cx="2247900" cy="2209800"/>
          </a:xfrm>
          <a:prstGeom prst="rect">
            <a:avLst/>
          </a:prstGeom>
          <a:noFill/>
        </p:spPr>
      </p:pic>
      <p:cxnSp>
        <p:nvCxnSpPr>
          <p:cNvPr id="39" name="Straight Connector 38"/>
          <p:cNvCxnSpPr/>
          <p:nvPr/>
        </p:nvCxnSpPr>
        <p:spPr>
          <a:xfrm rot="16200000" flipH="1">
            <a:off x="6934200" y="2209800"/>
            <a:ext cx="685800" cy="38100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rot="5400000">
            <a:off x="6896100" y="2247900"/>
            <a:ext cx="762000" cy="38100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rot="10800000">
            <a:off x="6858000" y="2414371"/>
            <a:ext cx="838200" cy="1588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5400000" flipH="1" flipV="1">
            <a:off x="7391400" y="2514600"/>
            <a:ext cx="381000" cy="22860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086600" y="2022152"/>
            <a:ext cx="381000" cy="1588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rot="16200000" flipH="1">
            <a:off x="6781800" y="2514600"/>
            <a:ext cx="381000" cy="22860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rot="10800000" flipV="1">
            <a:off x="7239000" y="1600200"/>
            <a:ext cx="99060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rot="10800000" flipV="1">
            <a:off x="7696200" y="1600200"/>
            <a:ext cx="60960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8153400" y="1143000"/>
            <a:ext cx="838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2000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/9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6400800" y="14478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324600" y="385445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/>
      <p:bldP spid="21" grpId="0" animBg="1"/>
      <p:bldP spid="24" grpId="0"/>
      <p:bldP spid="4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Area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For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800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# of new triangles</a:t>
            </a: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	# of sides in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	n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3 x 4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n-1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New area included 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n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x size of new bump/triangle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n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x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400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(3 x 4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n-1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 (a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/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9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(3/4) 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Area of Koch Snowflake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Total area of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Total area of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+ New area for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+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(3/4) 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1 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Total area of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Total area of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+ New area for S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+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(3/4) 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+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(3/4) 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+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(3/4) 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2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…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Total area of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400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+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(3/4) 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b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+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(3/4) ((4/9)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1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+ 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2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+ … + 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a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/5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(8 – 3(4/9)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</a:t>
            </a:r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1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r="54472" b="56098"/>
          <a:stretch>
            <a:fillRect/>
          </a:stretch>
        </p:blipFill>
        <p:spPr bwMode="auto">
          <a:xfrm>
            <a:off x="6705600" y="1676400"/>
            <a:ext cx="2133600" cy="2057400"/>
          </a:xfrm>
          <a:prstGeom prst="rect">
            <a:avLst/>
          </a:prstGeom>
          <a:noFill/>
        </p:spPr>
      </p:pic>
      <p:pic>
        <p:nvPicPr>
          <p:cNvPr id="22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52033" r="12195" b="52846"/>
          <a:stretch>
            <a:fillRect/>
          </a:stretch>
        </p:blipFill>
        <p:spPr bwMode="auto">
          <a:xfrm>
            <a:off x="7239000" y="2895600"/>
            <a:ext cx="1676400" cy="2209800"/>
          </a:xfrm>
          <a:prstGeom prst="rect">
            <a:avLst/>
          </a:prstGeom>
          <a:noFill/>
        </p:spPr>
      </p:pic>
      <p:pic>
        <p:nvPicPr>
          <p:cNvPr id="23" name="Picture 2" descr="E:\anne docs\cse 409\fractal\280px-KochFlake.svg.png"/>
          <p:cNvPicPr>
            <a:picLocks noChangeAspect="1" noChangeArrowheads="1"/>
          </p:cNvPicPr>
          <p:nvPr/>
        </p:nvPicPr>
        <p:blipFill>
          <a:blip r:embed="rId2" cstate="print"/>
          <a:srcRect l="11330" t="48780" r="56098" b="12982"/>
          <a:stretch>
            <a:fillRect/>
          </a:stretch>
        </p:blipFill>
        <p:spPr bwMode="auto">
          <a:xfrm>
            <a:off x="7162800" y="4724400"/>
            <a:ext cx="1752600" cy="2057400"/>
          </a:xfrm>
          <a:prstGeom prst="rect">
            <a:avLst/>
          </a:prstGeom>
          <a:noFill/>
        </p:spPr>
      </p:pic>
      <p:sp>
        <p:nvSpPr>
          <p:cNvPr id="24" name="Rectangle 23"/>
          <p:cNvSpPr/>
          <p:nvPr/>
        </p:nvSpPr>
        <p:spPr>
          <a:xfrm>
            <a:off x="6781800" y="23622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0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705600" y="37338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629400" y="5562600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000" b="1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="1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7620000" y="2514600"/>
            <a:ext cx="838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2000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0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620000" y="3810000"/>
            <a:ext cx="838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2000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7620000" y="5562600"/>
            <a:ext cx="838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2000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Dragon Curve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Starting from a base segment, replace each segment by</a:t>
            </a: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 2 segments with a right angle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and with a rotation of 45° alternatively to the right and to the left.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D:\Job\BUET\teaching\feb 15\cse 409\fractal\img98.gif"/>
          <p:cNvPicPr>
            <a:picLocks noChangeAspect="1" noChangeArrowheads="1"/>
          </p:cNvPicPr>
          <p:nvPr/>
        </p:nvPicPr>
        <p:blipFill>
          <a:blip r:embed="rId2" cstate="print"/>
          <a:srcRect t="45083"/>
          <a:stretch>
            <a:fillRect/>
          </a:stretch>
        </p:blipFill>
        <p:spPr bwMode="auto">
          <a:xfrm>
            <a:off x="5029200" y="3657600"/>
            <a:ext cx="3657600" cy="2877457"/>
          </a:xfrm>
          <a:prstGeom prst="rect">
            <a:avLst/>
          </a:prstGeom>
          <a:noFill/>
        </p:spPr>
      </p:pic>
      <p:pic>
        <p:nvPicPr>
          <p:cNvPr id="19" name="Picture 2" descr="D:\Job\BUET\teaching\feb 15\cse 409\fractal\img98.gif"/>
          <p:cNvPicPr>
            <a:picLocks noChangeAspect="1" noChangeArrowheads="1"/>
          </p:cNvPicPr>
          <p:nvPr/>
        </p:nvPicPr>
        <p:blipFill>
          <a:blip r:embed="rId2" cstate="print"/>
          <a:srcRect b="78186"/>
          <a:stretch>
            <a:fillRect/>
          </a:stretch>
        </p:blipFill>
        <p:spPr bwMode="auto">
          <a:xfrm>
            <a:off x="609600" y="3962400"/>
            <a:ext cx="3657600" cy="1143000"/>
          </a:xfrm>
          <a:prstGeom prst="rect">
            <a:avLst/>
          </a:prstGeom>
          <a:noFill/>
        </p:spPr>
      </p:pic>
      <p:cxnSp>
        <p:nvCxnSpPr>
          <p:cNvPr id="24" name="Straight Connector 23"/>
          <p:cNvCxnSpPr/>
          <p:nvPr/>
        </p:nvCxnSpPr>
        <p:spPr>
          <a:xfrm>
            <a:off x="2286000" y="3275012"/>
            <a:ext cx="1828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57200" y="3048000"/>
            <a:ext cx="1066800" cy="381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Gen. 0</a:t>
            </a:r>
            <a:endParaRPr lang="en-US" sz="2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2" descr="D:\Job\BUET\teaching\feb 15\cse 409\fractal\img98.gif"/>
          <p:cNvPicPr>
            <a:picLocks noChangeAspect="1" noChangeArrowheads="1"/>
          </p:cNvPicPr>
          <p:nvPr/>
        </p:nvPicPr>
        <p:blipFill>
          <a:blip r:embed="rId2" cstate="print"/>
          <a:srcRect t="20360" b="54917"/>
          <a:stretch>
            <a:fillRect/>
          </a:stretch>
        </p:blipFill>
        <p:spPr bwMode="auto">
          <a:xfrm>
            <a:off x="685800" y="5181600"/>
            <a:ext cx="3657600" cy="1295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Dragon Curve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Length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Gen 0: L; Gen 1: 2 x (L/√2) = √2 L; Gen 2: 2 x (2 x (L/√2)/√2)</a:t>
            </a: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						      = L (2 x 2 / 2) = 2 L; 					   … Gen n: (√2)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L</a:t>
            </a:r>
          </a:p>
        </p:txBody>
      </p:sp>
      <p:pic>
        <p:nvPicPr>
          <p:cNvPr id="9" name="Picture 2" descr="D:\Job\BUET\teaching\feb 15\cse 409\fractal\img98.gif"/>
          <p:cNvPicPr>
            <a:picLocks noChangeAspect="1" noChangeArrowheads="1"/>
          </p:cNvPicPr>
          <p:nvPr/>
        </p:nvPicPr>
        <p:blipFill>
          <a:blip r:embed="rId2" cstate="print"/>
          <a:srcRect t="45083"/>
          <a:stretch>
            <a:fillRect/>
          </a:stretch>
        </p:blipFill>
        <p:spPr bwMode="auto">
          <a:xfrm>
            <a:off x="5029200" y="3657600"/>
            <a:ext cx="3657600" cy="2877457"/>
          </a:xfrm>
          <a:prstGeom prst="rect">
            <a:avLst/>
          </a:prstGeom>
          <a:noFill/>
        </p:spPr>
      </p:pic>
      <p:pic>
        <p:nvPicPr>
          <p:cNvPr id="10" name="Picture 2" descr="D:\Job\BUET\teaching\feb 15\cse 409\fractal\img98.gif"/>
          <p:cNvPicPr>
            <a:picLocks noChangeAspect="1" noChangeArrowheads="1"/>
          </p:cNvPicPr>
          <p:nvPr/>
        </p:nvPicPr>
        <p:blipFill>
          <a:blip r:embed="rId2" cstate="print"/>
          <a:srcRect b="78186"/>
          <a:stretch>
            <a:fillRect/>
          </a:stretch>
        </p:blipFill>
        <p:spPr bwMode="auto">
          <a:xfrm>
            <a:off x="609600" y="3962400"/>
            <a:ext cx="3657600" cy="1143000"/>
          </a:xfrm>
          <a:prstGeom prst="rect">
            <a:avLst/>
          </a:prstGeom>
          <a:noFill/>
        </p:spPr>
      </p:pic>
      <p:cxnSp>
        <p:nvCxnSpPr>
          <p:cNvPr id="11" name="Straight Connector 10"/>
          <p:cNvCxnSpPr/>
          <p:nvPr/>
        </p:nvCxnSpPr>
        <p:spPr>
          <a:xfrm>
            <a:off x="2286000" y="3275012"/>
            <a:ext cx="1828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57200" y="3048000"/>
            <a:ext cx="1066800" cy="381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Gen. 0</a:t>
            </a:r>
            <a:endParaRPr lang="en-US" sz="2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" name="Picture 2" descr="D:\Job\BUET\teaching\feb 15\cse 409\fractal\img98.gif"/>
          <p:cNvPicPr>
            <a:picLocks noChangeAspect="1" noChangeArrowheads="1"/>
          </p:cNvPicPr>
          <p:nvPr/>
        </p:nvPicPr>
        <p:blipFill>
          <a:blip r:embed="rId2" cstate="print"/>
          <a:srcRect t="20360" b="54917"/>
          <a:stretch>
            <a:fillRect/>
          </a:stretch>
        </p:blipFill>
        <p:spPr bwMode="auto">
          <a:xfrm>
            <a:off x="685800" y="5181600"/>
            <a:ext cx="3657600" cy="1295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Hilbert Curve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Hilbert proved that, as the order tends to infinity, the infinitely thin, continuous line of the curve passes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through every point of the unit square.</a:t>
            </a:r>
          </a:p>
        </p:txBody>
      </p:sp>
      <p:pic>
        <p:nvPicPr>
          <p:cNvPr id="2050" name="Picture 2" descr="D:\Job\BUET\teaching\feb 15\cse 409\fractal\hilbert-curv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4047" y="1524000"/>
            <a:ext cx="8053659" cy="1981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Dimension of Fractals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Fractals have infinite length but occupied in finite region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Lets apply this concept for simple line, square, and cube. 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 straight line having unit length is divided into N equal segments, then length of each side is r = 1/N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 square having unit length sides, divided into N equal squares, then side of each small squares is r = 1/(N)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1/2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  For N=4, we see </a:t>
            </a:r>
          </a:p>
          <a:p>
            <a:pPr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Similarly, a cube having unit length sides if divided into N equal cubes, then each side will have length r = 1/(N)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1/3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0" y="4571206"/>
            <a:ext cx="762000" cy="685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62400" y="4571206"/>
            <a:ext cx="762000" cy="685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0"/>
            <a:endCxn id="5" idx="2"/>
          </p:cNvCxnSpPr>
          <p:nvPr/>
        </p:nvCxnSpPr>
        <p:spPr>
          <a:xfrm rot="16200000" flipH="1">
            <a:off x="4000500" y="4914106"/>
            <a:ext cx="6858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5" idx="1"/>
            <a:endCxn id="5" idx="3"/>
          </p:cNvCxnSpPr>
          <p:nvPr/>
        </p:nvCxnSpPr>
        <p:spPr>
          <a:xfrm rot="10800000" flipH="1">
            <a:off x="3962400" y="4914106"/>
            <a:ext cx="762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ight Arrow 9"/>
          <p:cNvSpPr/>
          <p:nvPr/>
        </p:nvSpPr>
        <p:spPr>
          <a:xfrm>
            <a:off x="3276600" y="4799806"/>
            <a:ext cx="457200" cy="304800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371600" y="4647406"/>
            <a:ext cx="38100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029200" y="4495006"/>
            <a:ext cx="19812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½ </a:t>
            </a:r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1/(4)</a:t>
            </a:r>
            <a:r>
              <a:rPr lang="en-US" sz="2400" baseline="30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1/2</a:t>
            </a:r>
            <a:endParaRPr lang="en-US" sz="2400" baseline="30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Left Brace 12"/>
          <p:cNvSpPr/>
          <p:nvPr/>
        </p:nvSpPr>
        <p:spPr>
          <a:xfrm>
            <a:off x="1752600" y="4571206"/>
            <a:ext cx="381000" cy="68580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/>
          <p:cNvSpPr/>
          <p:nvPr/>
        </p:nvSpPr>
        <p:spPr>
          <a:xfrm>
            <a:off x="4800600" y="4571206"/>
            <a:ext cx="152400" cy="30480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334000" y="2876550"/>
            <a:ext cx="11430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5943600" y="3581400"/>
            <a:ext cx="1676400" cy="76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172200" y="5638800"/>
            <a:ext cx="1676400" cy="76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934200" y="4267200"/>
            <a:ext cx="1981200" cy="10668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 = 1/N</a:t>
            </a:r>
            <a:r>
              <a:rPr lang="en-US" sz="2400" baseline="30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1/D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D= Dimension</a:t>
            </a:r>
            <a:endPara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9144000" cy="365125"/>
          </a:xfrm>
        </p:spPr>
        <p:txBody>
          <a:bodyPr/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You can check out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Hausdorff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dimension, fractional dimension for more details if interested!!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0" grpId="0" animBg="1"/>
      <p:bldP spid="11" grpId="0"/>
      <p:bldP spid="12" grpId="0"/>
      <p:bldP spid="13" grpId="0" animBg="1"/>
      <p:bldP spid="14" grpId="0" animBg="1"/>
      <p:bldP spid="15" grpId="0" animBg="1"/>
      <p:bldP spid="16" grpId="0" animBg="1"/>
      <p:bldP spid="17" grpId="0" animBg="1"/>
      <p:bldP spid="2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Dimension of Fractals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  <a:noFill/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r = 1/N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1/D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1/D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= 1/r</a:t>
            </a:r>
            <a:endParaRPr lang="en-US" sz="2800" baseline="30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log N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1/D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= log (1/r) 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(1/D) log N = log (1/r) 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 = log N / log (1/r)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38200" y="3657600"/>
            <a:ext cx="29718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Dimension of Fractals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  <a:noFill/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Koch Curve: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to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the base segment is divided into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N = 4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equal segments each having length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r = 1/3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	So dimension is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 	= log N / log (1/r) = log 4 / log (3) = 1.26 </a:t>
            </a:r>
          </a:p>
          <a:p>
            <a:pPr>
              <a:buNone/>
            </a:pPr>
            <a:endParaRPr lang="en-US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Quadratic Koch Curve: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Q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to Q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the base segment is 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divided into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N = 8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equal segments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each having length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r = 1/4</a:t>
            </a:r>
            <a:endParaRPr lang="en-US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	So dimension is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log N / log (1/r) 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= log 8 / log (4) = 1.5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114800" y="1827212"/>
            <a:ext cx="20574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8077200" y="1827212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553200" y="1827212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H="1" flipV="1">
            <a:off x="7200900" y="1333500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6200000" flipH="1">
            <a:off x="7581900" y="1333500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D:\Job\BUET\teaching\feb 15\cse 409\fractal\Quadratic_Koch_curve_type2_iterations.png"/>
          <p:cNvPicPr>
            <a:picLocks noChangeAspect="1" noChangeArrowheads="1"/>
          </p:cNvPicPr>
          <p:nvPr/>
        </p:nvPicPr>
        <p:blipFill>
          <a:blip r:embed="rId2" cstate="print"/>
          <a:srcRect r="67500"/>
          <a:stretch>
            <a:fillRect/>
          </a:stretch>
        </p:blipFill>
        <p:spPr bwMode="auto">
          <a:xfrm>
            <a:off x="5562600" y="3657600"/>
            <a:ext cx="1981200" cy="1318437"/>
          </a:xfrm>
          <a:prstGeom prst="rect">
            <a:avLst/>
          </a:prstGeom>
          <a:noFill/>
        </p:spPr>
      </p:pic>
      <p:pic>
        <p:nvPicPr>
          <p:cNvPr id="13" name="Picture 2" descr="D:\Job\BUET\teaching\feb 15\cse 409\fractal\Quadratic_Koch_curve_type2_iterations.png"/>
          <p:cNvPicPr>
            <a:picLocks noChangeAspect="1" noChangeArrowheads="1"/>
          </p:cNvPicPr>
          <p:nvPr/>
        </p:nvPicPr>
        <p:blipFill>
          <a:blip r:embed="rId2" cstate="print"/>
          <a:srcRect l="33750"/>
          <a:stretch>
            <a:fillRect/>
          </a:stretch>
        </p:blipFill>
        <p:spPr bwMode="auto">
          <a:xfrm>
            <a:off x="4876800" y="5181600"/>
            <a:ext cx="4038600" cy="131843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Dimension of Fractals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  <a:noFill/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Dragon Curve: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d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to d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	the base segment is divided into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N = 2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equal 			segments each having length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r = 1/2</a:t>
            </a:r>
            <a:r>
              <a:rPr lang="en-US" sz="2400" b="1" baseline="30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1/2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	So dimension is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 	= log N / log (1/r) = log 2 / log (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2</a:t>
            </a:r>
            <a:r>
              <a:rPr lang="en-US" sz="2400" b="1" baseline="30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1/2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	          	= 2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dimension of square!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" name="Picture 2" descr="D:\Job\BUET\teaching\feb 15\cse 409\fractal\img98.gif"/>
          <p:cNvPicPr>
            <a:picLocks noChangeAspect="1" noChangeArrowheads="1"/>
          </p:cNvPicPr>
          <p:nvPr/>
        </p:nvPicPr>
        <p:blipFill>
          <a:blip r:embed="rId2" cstate="print"/>
          <a:srcRect l="43750" b="79640"/>
          <a:stretch>
            <a:fillRect/>
          </a:stretch>
        </p:blipFill>
        <p:spPr bwMode="auto">
          <a:xfrm>
            <a:off x="4572000" y="4114800"/>
            <a:ext cx="2057400" cy="1066800"/>
          </a:xfrm>
          <a:prstGeom prst="rect">
            <a:avLst/>
          </a:prstGeom>
          <a:noFill/>
        </p:spPr>
      </p:pic>
      <p:cxnSp>
        <p:nvCxnSpPr>
          <p:cNvPr id="12" name="Straight Connector 11"/>
          <p:cNvCxnSpPr/>
          <p:nvPr/>
        </p:nvCxnSpPr>
        <p:spPr>
          <a:xfrm>
            <a:off x="2133600" y="4495800"/>
            <a:ext cx="1828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Introduction to Fractal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Infinite length within a finite region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Different fractals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Koch Curve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Koch Snowflake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Dragon Curve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Hilbert Curve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Implemented using recursive functions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D:\Job\BUET\teaching\feb 15\cse 409\fractal\Image1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3962400"/>
            <a:ext cx="5091396" cy="2514599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Dimension of Fractals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  <a:noFill/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So what we have learned?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Koch curve has dimension 1.26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Quadratic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koch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curve has </a:t>
            </a:r>
            <a:br>
              <a:rPr lang="en-US" sz="2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dimension 1.5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Dragon curve has dimension 2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2" descr="E:\anne docs\cse 409\fractal\Koch.png"/>
          <p:cNvPicPr>
            <a:picLocks noChangeAspect="1" noChangeArrowheads="1"/>
          </p:cNvPicPr>
          <p:nvPr/>
        </p:nvPicPr>
        <p:blipFill>
          <a:blip r:embed="rId3" cstate="print"/>
          <a:srcRect l="17411" t="69733" r="22321" b="7122"/>
          <a:stretch>
            <a:fillRect/>
          </a:stretch>
        </p:blipFill>
        <p:spPr bwMode="auto">
          <a:xfrm>
            <a:off x="5791200" y="1752600"/>
            <a:ext cx="2637692" cy="762000"/>
          </a:xfrm>
          <a:prstGeom prst="rect">
            <a:avLst/>
          </a:prstGeom>
          <a:noFill/>
        </p:spPr>
      </p:pic>
      <p:pic>
        <p:nvPicPr>
          <p:cNvPr id="8" name="Picture 2" descr="D:\Job\BUET\teaching\feb 15\cse 409\fractal\img98.gif"/>
          <p:cNvPicPr>
            <a:picLocks noChangeAspect="1" noChangeArrowheads="1"/>
          </p:cNvPicPr>
          <p:nvPr/>
        </p:nvPicPr>
        <p:blipFill>
          <a:blip r:embed="rId4" cstate="print"/>
          <a:srcRect t="72715"/>
          <a:stretch>
            <a:fillRect/>
          </a:stretch>
        </p:blipFill>
        <p:spPr bwMode="auto">
          <a:xfrm>
            <a:off x="381000" y="4724400"/>
            <a:ext cx="2292962" cy="896257"/>
          </a:xfrm>
          <a:prstGeom prst="rect">
            <a:avLst/>
          </a:prstGeom>
          <a:noFill/>
        </p:spPr>
      </p:pic>
      <p:pic>
        <p:nvPicPr>
          <p:cNvPr id="9" name="Picture 2" descr="D:\Job\BUET\teaching\feb 15\cse 409\fractal\Quadratic_Koch_curve_type2_iterations.png"/>
          <p:cNvPicPr>
            <a:picLocks noChangeAspect="1" noChangeArrowheads="1"/>
          </p:cNvPicPr>
          <p:nvPr/>
        </p:nvPicPr>
        <p:blipFill>
          <a:blip r:embed="rId5" cstate="print"/>
          <a:srcRect l="66250"/>
          <a:stretch>
            <a:fillRect/>
          </a:stretch>
        </p:blipFill>
        <p:spPr bwMode="auto">
          <a:xfrm>
            <a:off x="6324600" y="2667000"/>
            <a:ext cx="2057400" cy="1318437"/>
          </a:xfrm>
          <a:prstGeom prst="rect">
            <a:avLst/>
          </a:prstGeom>
          <a:noFill/>
        </p:spPr>
      </p:pic>
      <p:sp>
        <p:nvSpPr>
          <p:cNvPr id="13" name="Oval 12"/>
          <p:cNvSpPr/>
          <p:nvPr/>
        </p:nvSpPr>
        <p:spPr>
          <a:xfrm>
            <a:off x="7010400" y="4591050"/>
            <a:ext cx="2057400" cy="2133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Curve becomes more plane filling as the dimension increases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Peano</a:t>
            </a:r>
            <a:r>
              <a:rPr lang="en-US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mtClean="0">
                <a:latin typeface="Times New Roman" pitchFamily="18" charset="0"/>
                <a:cs typeface="Times New Roman" pitchFamily="18" charset="0"/>
              </a:rPr>
              <a:t>Curves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Fractal curves that have dimension 2 are called </a:t>
            </a:r>
            <a:r>
              <a:rPr lang="en-US" b="1" dirty="0" err="1" smtClean="0">
                <a:latin typeface="Times New Roman" pitchFamily="18" charset="0"/>
                <a:cs typeface="Times New Roman" pitchFamily="18" charset="0"/>
              </a:rPr>
              <a:t>Peano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curves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Dragon curve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Gosper curve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Hilbert curve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7625" y="274638"/>
            <a:ext cx="92202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String Production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Rule to Draw Fractals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pseudocode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can be converted to a set of String Production Rules (L-System)</a:t>
            </a: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Koch Curve</a:t>
            </a:r>
          </a:p>
          <a:p>
            <a:pPr>
              <a:buNone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F – F + + F – F</a:t>
            </a:r>
          </a:p>
          <a:p>
            <a:pPr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	F = go forward</a:t>
            </a:r>
          </a:p>
          <a:p>
            <a:pPr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	– = turn left through angle A degrees [A = 60]</a:t>
            </a:r>
          </a:p>
          <a:p>
            <a:pPr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	+ = turn right through angle A degrees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 [A = 60]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Koch Curve :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F – F + + F – F</a:t>
            </a:r>
          </a:p>
          <a:p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6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2600" dirty="0" smtClean="0">
                <a:latin typeface="Times New Roman" pitchFamily="18" charset="0"/>
                <a:cs typeface="Times New Roman" pitchFamily="18" charset="0"/>
              </a:rPr>
              <a:t>This gives us first generation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F – F + + F – F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Replacing each F with same rules gives 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= (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F – F + + F – F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) –</a:t>
            </a:r>
            <a:br>
              <a:rPr lang="en-US" sz="2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F – F + + F – F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) + +</a:t>
            </a:r>
            <a:br>
              <a:rPr lang="en-US" sz="28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F – F + + F – F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) – (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F – F + + F – F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Applying repeatedly gives latter generations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676400" y="3046413"/>
            <a:ext cx="20574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477000" y="3046413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953000" y="3046413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H="1" flipV="1">
            <a:off x="5600700" y="2552701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16200000" flipH="1">
            <a:off x="5981700" y="2552701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7810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620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sym typeface="Wingdings" pitchFamily="2" charset="2"/>
              </a:rPr>
              <a:t>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192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F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002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sym typeface="Wingdings" pitchFamily="2" charset="2"/>
              </a:rPr>
              <a:t>–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12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F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622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+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0670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+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4480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F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8290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–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133850" y="2257425"/>
            <a:ext cx="4572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F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3962400" y="2819400"/>
            <a:ext cx="6858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5513696" y="2743200"/>
            <a:ext cx="685800" cy="561975"/>
            <a:chOff x="5513696" y="3124200"/>
            <a:chExt cx="685800" cy="561975"/>
          </a:xfrm>
        </p:grpSpPr>
        <p:sp>
          <p:nvSpPr>
            <p:cNvPr id="21" name="Arc 20"/>
            <p:cNvSpPr/>
            <p:nvPr/>
          </p:nvSpPr>
          <p:spPr>
            <a:xfrm>
              <a:off x="5513696" y="3152775"/>
              <a:ext cx="685800" cy="533400"/>
            </a:xfrm>
            <a:prstGeom prst="arc">
              <a:avLst>
                <a:gd name="adj1" fmla="val 18953330"/>
                <a:gd name="adj2" fmla="val 8723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1" idx="0"/>
            </p:cNvCxnSpPr>
            <p:nvPr/>
          </p:nvCxnSpPr>
          <p:spPr>
            <a:xfrm rot="16200000" flipV="1">
              <a:off x="5925664" y="3065936"/>
              <a:ext cx="87250" cy="20377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/>
          <p:cNvCxnSpPr/>
          <p:nvPr/>
        </p:nvCxnSpPr>
        <p:spPr>
          <a:xfrm rot="5400000" flipH="1" flipV="1">
            <a:off x="5981700" y="2019300"/>
            <a:ext cx="533400" cy="3048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715000" y="3048000"/>
            <a:ext cx="762000" cy="15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/>
          <p:cNvGrpSpPr/>
          <p:nvPr/>
        </p:nvGrpSpPr>
        <p:grpSpPr>
          <a:xfrm>
            <a:off x="6038850" y="2152650"/>
            <a:ext cx="457200" cy="381000"/>
            <a:chOff x="6038850" y="2533650"/>
            <a:chExt cx="457200" cy="381000"/>
          </a:xfrm>
        </p:grpSpPr>
        <p:sp>
          <p:nvSpPr>
            <p:cNvPr id="33" name="Arc 32"/>
            <p:cNvSpPr/>
            <p:nvPr/>
          </p:nvSpPr>
          <p:spPr>
            <a:xfrm>
              <a:off x="6038850" y="2533650"/>
              <a:ext cx="457200" cy="381000"/>
            </a:xfrm>
            <a:prstGeom prst="arc">
              <a:avLst>
                <a:gd name="adj1" fmla="val 16200000"/>
                <a:gd name="adj2" fmla="val 18772734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rot="16200000" flipH="1">
              <a:off x="6324600" y="2647950"/>
              <a:ext cx="228600" cy="762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Connector 35"/>
          <p:cNvCxnSpPr/>
          <p:nvPr/>
        </p:nvCxnSpPr>
        <p:spPr>
          <a:xfrm>
            <a:off x="6096000" y="2438400"/>
            <a:ext cx="762000" cy="1588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>
            <a:off x="6119952" y="2417234"/>
            <a:ext cx="396134" cy="457200"/>
            <a:chOff x="6119952" y="2798234"/>
            <a:chExt cx="396134" cy="457200"/>
          </a:xfrm>
        </p:grpSpPr>
        <p:cxnSp>
          <p:nvCxnSpPr>
            <p:cNvPr id="38" name="Straight Arrow Connector 37"/>
            <p:cNvCxnSpPr>
              <a:stCxn id="40" idx="2"/>
            </p:cNvCxnSpPr>
            <p:nvPr/>
          </p:nvCxnSpPr>
          <p:spPr>
            <a:xfrm rot="5400000">
              <a:off x="6351428" y="2883342"/>
              <a:ext cx="61631" cy="26768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Arc 39"/>
            <p:cNvSpPr/>
            <p:nvPr/>
          </p:nvSpPr>
          <p:spPr>
            <a:xfrm rot="18468890">
              <a:off x="6081852" y="2836334"/>
              <a:ext cx="457200" cy="381000"/>
            </a:xfrm>
            <a:prstGeom prst="arc">
              <a:avLst>
                <a:gd name="adj1" fmla="val 21054583"/>
                <a:gd name="adj2" fmla="val 2463157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5" name="Straight Connector 44"/>
          <p:cNvCxnSpPr/>
          <p:nvPr/>
        </p:nvCxnSpPr>
        <p:spPr>
          <a:xfrm rot="16200000" flipH="1">
            <a:off x="6362700" y="3162300"/>
            <a:ext cx="533400" cy="3048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Arc 50"/>
          <p:cNvSpPr/>
          <p:nvPr/>
        </p:nvSpPr>
        <p:spPr>
          <a:xfrm rot="5748330">
            <a:off x="6558309" y="3110258"/>
            <a:ext cx="304800" cy="3048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715000" y="2819400"/>
            <a:ext cx="381000" cy="228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60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324600" y="1981200"/>
            <a:ext cx="4572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60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324600" y="2590800"/>
            <a:ext cx="4572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60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6477000" y="3048001"/>
            <a:ext cx="457200" cy="380999"/>
            <a:chOff x="6477000" y="3429001"/>
            <a:chExt cx="457200" cy="380999"/>
          </a:xfrm>
        </p:grpSpPr>
        <p:cxnSp>
          <p:nvCxnSpPr>
            <p:cNvPr id="48" name="Straight Arrow Connector 47"/>
            <p:cNvCxnSpPr/>
            <p:nvPr/>
          </p:nvCxnSpPr>
          <p:spPr>
            <a:xfrm rot="16200000" flipV="1">
              <a:off x="6667501" y="3467101"/>
              <a:ext cx="228599" cy="1524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/>
            <p:cNvSpPr/>
            <p:nvPr/>
          </p:nvSpPr>
          <p:spPr>
            <a:xfrm>
              <a:off x="6477000" y="3505200"/>
              <a:ext cx="457200" cy="304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60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61" name="Straight Connector 60"/>
          <p:cNvCxnSpPr/>
          <p:nvPr/>
        </p:nvCxnSpPr>
        <p:spPr>
          <a:xfrm>
            <a:off x="4931055" y="5713412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540655" y="5713412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6705600" y="5713412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7315200" y="5713412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rot="5400000" flipH="1" flipV="1">
            <a:off x="5807355" y="5522912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rot="5400000" flipH="1" flipV="1">
            <a:off x="6112155" y="5065712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rot="16200000" flipV="1">
            <a:off x="6569355" y="5522912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rot="16200000" flipV="1">
            <a:off x="6264555" y="5065712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rot="5400000" flipH="1" flipV="1">
            <a:off x="5219700" y="5524500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rot="16200000" flipH="1">
            <a:off x="5372100" y="5524500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/>
          <p:cNvGrpSpPr/>
          <p:nvPr/>
        </p:nvGrpSpPr>
        <p:grpSpPr>
          <a:xfrm rot="18527315">
            <a:off x="5823364" y="5181494"/>
            <a:ext cx="304800" cy="228600"/>
            <a:chOff x="6858000" y="5181600"/>
            <a:chExt cx="304800" cy="228600"/>
          </a:xfrm>
        </p:grpSpPr>
        <p:cxnSp>
          <p:nvCxnSpPr>
            <p:cNvPr id="72" name="Straight Connector 71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 rot="3568069">
            <a:off x="6482125" y="5209696"/>
            <a:ext cx="304800" cy="228600"/>
            <a:chOff x="6858000" y="5181600"/>
            <a:chExt cx="304800" cy="228600"/>
          </a:xfrm>
        </p:grpSpPr>
        <p:cxnSp>
          <p:nvCxnSpPr>
            <p:cNvPr id="75" name="Straight Connector 74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/>
          <p:cNvGrpSpPr/>
          <p:nvPr/>
        </p:nvGrpSpPr>
        <p:grpSpPr>
          <a:xfrm>
            <a:off x="7010400" y="5486400"/>
            <a:ext cx="304800" cy="228600"/>
            <a:chOff x="6858000" y="5181600"/>
            <a:chExt cx="304800" cy="228600"/>
          </a:xfrm>
        </p:grpSpPr>
        <p:cxnSp>
          <p:nvCxnSpPr>
            <p:cNvPr id="78" name="Straight Connector 77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itle 1"/>
          <p:cNvSpPr>
            <a:spLocks noGrp="1"/>
          </p:cNvSpPr>
          <p:nvPr>
            <p:ph type="title"/>
          </p:nvPr>
        </p:nvSpPr>
        <p:spPr>
          <a:xfrm>
            <a:off x="-47625" y="274638"/>
            <a:ext cx="92202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String Production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Rule to Draw Fractals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 animBg="1"/>
      <p:bldP spid="51" grpId="0" animBg="1"/>
      <p:bldP spid="53" grpId="0"/>
      <p:bldP spid="54" grpId="0"/>
      <p:bldP spid="5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This technique is called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Iterated Function System (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IFS)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 string is repeatedly fed back into the same function to produce the next higher order object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l="38067" t="47916" r="30307" b="15625"/>
          <a:stretch>
            <a:fillRect/>
          </a:stretch>
        </p:blipFill>
        <p:spPr bwMode="auto">
          <a:xfrm>
            <a:off x="2362200" y="3505200"/>
            <a:ext cx="41148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-47625" y="274638"/>
            <a:ext cx="92202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String Production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Rule to Draw Fractals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Allowing Branching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String production rule with special symbol for saving current state and restore to saved state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Current State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Current position, CP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Current  direction, CD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Saving current state: [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Restore the last saved state: ]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Implementation: Using Stack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Save state: Push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Restore last saved state: Pop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5362" name="Picture 2" descr="http://mirvcvete.ru/wp-content/uploads/2012/05/fractal-tree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76800" y="2514600"/>
            <a:ext cx="4143375" cy="3429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Allowing Branching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Example: Fractal Tree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“FF – [ – F + F + F ] + [ + F – F – F ] ”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Atom : F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Angle A: 22</a:t>
            </a:r>
            <a:r>
              <a:rPr lang="en-US" sz="2000" baseline="30000" dirty="0" smtClean="0">
                <a:latin typeface="Times New Roman" pitchFamily="18" charset="0"/>
                <a:cs typeface="Times New Roman" pitchFamily="18" charset="0"/>
              </a:rPr>
              <a:t>o</a:t>
            </a:r>
            <a:endParaRPr lang="en-US" sz="2000" baseline="30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rot="5400000" flipH="1" flipV="1">
            <a:off x="1523603" y="5791597"/>
            <a:ext cx="457994" cy="158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H="1" flipV="1">
            <a:off x="1524397" y="5333603"/>
            <a:ext cx="457994" cy="158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6200000" flipV="1">
            <a:off x="1371203" y="4724797"/>
            <a:ext cx="381794" cy="381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 flipH="1" flipV="1">
            <a:off x="1408906" y="4762500"/>
            <a:ext cx="686594" cy="794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 flipV="1">
            <a:off x="1295400" y="4572000"/>
            <a:ext cx="609600" cy="304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304800" y="6248400"/>
            <a:ext cx="31242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Saved State, Current State = 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379559" y="6238815"/>
            <a:ext cx="811441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P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, D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</a:t>
            </a:r>
            <a:endParaRPr lang="en-US" sz="20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 rot="16200000" flipV="1">
            <a:off x="838200" y="4191000"/>
            <a:ext cx="533400" cy="5334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6200000" flipV="1">
            <a:off x="990203" y="4343797"/>
            <a:ext cx="534194" cy="2286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16200000" flipV="1">
            <a:off x="762000" y="3810000"/>
            <a:ext cx="533400" cy="2286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16200000" flipV="1">
            <a:off x="837804" y="3886596"/>
            <a:ext cx="610394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 flipH="1" flipV="1">
            <a:off x="1599804" y="4724798"/>
            <a:ext cx="534194" cy="22859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rot="5400000">
            <a:off x="1219200" y="4267200"/>
            <a:ext cx="76200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1143000" y="4114800"/>
            <a:ext cx="609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sz="2000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sz="2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838200" y="4648200"/>
            <a:ext cx="609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sz="2000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sz="2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876425" y="4648200"/>
            <a:ext cx="609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</a:t>
            </a:r>
            <a:r>
              <a:rPr lang="en-US" sz="2000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 rot="5400000" flipH="1" flipV="1">
            <a:off x="1828403" y="4191397"/>
            <a:ext cx="534194" cy="2286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rot="5400000" flipH="1" flipV="1">
            <a:off x="1714103" y="4305697"/>
            <a:ext cx="534194" cy="158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16200000" flipV="1">
            <a:off x="1599009" y="3658791"/>
            <a:ext cx="534194" cy="22701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rot="5400000" flipH="1" flipV="1">
            <a:off x="1637506" y="3694906"/>
            <a:ext cx="686594" cy="794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rot="16200000" flipV="1">
            <a:off x="1714500" y="4762500"/>
            <a:ext cx="53340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rot="5400000">
            <a:off x="1599406" y="2132806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rot="5400000">
            <a:off x="1780381" y="2132806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rot="5400000">
            <a:off x="1999456" y="2132806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rot="5400000">
            <a:off x="2216943" y="2132806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rot="5400000">
            <a:off x="2418556" y="2132806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rot="5400000">
            <a:off x="2656681" y="2128775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rot="5400000">
            <a:off x="2894806" y="2128775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rot="5400000">
            <a:off x="3142456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rot="5400000">
            <a:off x="3390106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rot="5400000">
            <a:off x="3639344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rot="5400000">
            <a:off x="3847305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rot="5400000">
            <a:off x="4066380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rot="5400000">
            <a:off x="4275931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rot="5400000">
            <a:off x="4485481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rot="5400000">
            <a:off x="4725194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rot="5400000">
            <a:off x="4990306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rot="5400000">
            <a:off x="5218906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rot="5400000">
            <a:off x="5449094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rot="5400000">
            <a:off x="5677694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rot="5400000">
            <a:off x="5904706" y="2119250"/>
            <a:ext cx="228600" cy="158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Arc 78"/>
          <p:cNvSpPr/>
          <p:nvPr/>
        </p:nvSpPr>
        <p:spPr>
          <a:xfrm rot="18867664">
            <a:off x="1451990" y="4646426"/>
            <a:ext cx="381000" cy="228600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Arc 79"/>
          <p:cNvSpPr/>
          <p:nvPr/>
        </p:nvSpPr>
        <p:spPr>
          <a:xfrm rot="18548320">
            <a:off x="1295400" y="4724400"/>
            <a:ext cx="381000" cy="228600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Arc 80"/>
          <p:cNvSpPr/>
          <p:nvPr/>
        </p:nvSpPr>
        <p:spPr>
          <a:xfrm rot="18548320">
            <a:off x="856597" y="4296602"/>
            <a:ext cx="381000" cy="228600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Arc 81"/>
          <p:cNvSpPr/>
          <p:nvPr/>
        </p:nvSpPr>
        <p:spPr>
          <a:xfrm rot="18548320">
            <a:off x="856597" y="3839402"/>
            <a:ext cx="381000" cy="228600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Arc 82"/>
          <p:cNvSpPr/>
          <p:nvPr/>
        </p:nvSpPr>
        <p:spPr>
          <a:xfrm rot="20359449">
            <a:off x="1618597" y="4618798"/>
            <a:ext cx="381000" cy="228600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c 83"/>
          <p:cNvSpPr/>
          <p:nvPr/>
        </p:nvSpPr>
        <p:spPr>
          <a:xfrm rot="20048278">
            <a:off x="1847197" y="4161598"/>
            <a:ext cx="381000" cy="228600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Arc 84"/>
          <p:cNvSpPr/>
          <p:nvPr/>
        </p:nvSpPr>
        <p:spPr>
          <a:xfrm rot="18548320">
            <a:off x="1658003" y="3551998"/>
            <a:ext cx="381000" cy="228600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Arc 85"/>
          <p:cNvSpPr/>
          <p:nvPr/>
        </p:nvSpPr>
        <p:spPr>
          <a:xfrm rot="18867664">
            <a:off x="1423290" y="4546476"/>
            <a:ext cx="381000" cy="228600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2" name="Group 121"/>
          <p:cNvGrpSpPr/>
          <p:nvPr/>
        </p:nvGrpSpPr>
        <p:grpSpPr>
          <a:xfrm>
            <a:off x="6717507" y="4951412"/>
            <a:ext cx="457200" cy="1373188"/>
            <a:chOff x="6171406" y="2971801"/>
            <a:chExt cx="838994" cy="2516188"/>
          </a:xfrm>
        </p:grpSpPr>
        <p:cxnSp>
          <p:nvCxnSpPr>
            <p:cNvPr id="114" name="Straight Connector 113"/>
            <p:cNvCxnSpPr/>
            <p:nvPr/>
          </p:nvCxnSpPr>
          <p:spPr>
            <a:xfrm rot="5400000" flipH="1" flipV="1">
              <a:off x="6552009" y="5258198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 rot="5400000" flipH="1" flipV="1">
              <a:off x="6552803" y="4800204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rot="16200000" flipV="1">
              <a:off x="6399609" y="4191398"/>
              <a:ext cx="381794" cy="3810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 rot="16200000" flipV="1">
              <a:off x="6018609" y="3810398"/>
              <a:ext cx="534194" cy="2286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rot="16200000" flipV="1">
              <a:off x="5866210" y="3353197"/>
              <a:ext cx="610394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rot="5400000" flipH="1" flipV="1">
              <a:off x="6628210" y="4191399"/>
              <a:ext cx="534194" cy="22859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5400000" flipH="1" flipV="1">
              <a:off x="6742509" y="3772298"/>
              <a:ext cx="5341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rot="16200000" flipV="1">
              <a:off x="6627415" y="3125392"/>
              <a:ext cx="534194" cy="22701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0" name="Group 139"/>
          <p:cNvGrpSpPr/>
          <p:nvPr/>
        </p:nvGrpSpPr>
        <p:grpSpPr>
          <a:xfrm>
            <a:off x="6717507" y="4419600"/>
            <a:ext cx="457200" cy="1373188"/>
            <a:chOff x="6171406" y="2971801"/>
            <a:chExt cx="838994" cy="2516188"/>
          </a:xfrm>
        </p:grpSpPr>
        <p:cxnSp>
          <p:nvCxnSpPr>
            <p:cNvPr id="141" name="Straight Connector 140"/>
            <p:cNvCxnSpPr/>
            <p:nvPr/>
          </p:nvCxnSpPr>
          <p:spPr>
            <a:xfrm rot="5400000" flipH="1" flipV="1">
              <a:off x="6552009" y="5258198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 rot="5400000" flipH="1" flipV="1">
              <a:off x="6552803" y="4800204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/>
          </p:nvCxnSpPr>
          <p:spPr>
            <a:xfrm rot="16200000" flipV="1">
              <a:off x="6399609" y="4191398"/>
              <a:ext cx="381794" cy="3810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/>
          </p:nvCxnSpPr>
          <p:spPr>
            <a:xfrm rot="16200000" flipV="1">
              <a:off x="6018609" y="3810398"/>
              <a:ext cx="534194" cy="2286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rot="16200000" flipV="1">
              <a:off x="5866210" y="3353197"/>
              <a:ext cx="610394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/>
          </p:nvCxnSpPr>
          <p:spPr>
            <a:xfrm rot="5400000" flipH="1" flipV="1">
              <a:off x="6628210" y="4191399"/>
              <a:ext cx="534194" cy="22859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/>
          </p:nvCxnSpPr>
          <p:spPr>
            <a:xfrm rot="5400000" flipH="1" flipV="1">
              <a:off x="6742509" y="3772298"/>
              <a:ext cx="5341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 rot="16200000" flipV="1">
              <a:off x="6627415" y="3125392"/>
              <a:ext cx="534194" cy="22701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Group 148"/>
          <p:cNvGrpSpPr/>
          <p:nvPr/>
        </p:nvGrpSpPr>
        <p:grpSpPr>
          <a:xfrm rot="19029512">
            <a:off x="6256490" y="4181071"/>
            <a:ext cx="457200" cy="1373188"/>
            <a:chOff x="6171406" y="2971801"/>
            <a:chExt cx="838994" cy="2516188"/>
          </a:xfrm>
        </p:grpSpPr>
        <p:cxnSp>
          <p:nvCxnSpPr>
            <p:cNvPr id="150" name="Straight Connector 149"/>
            <p:cNvCxnSpPr/>
            <p:nvPr/>
          </p:nvCxnSpPr>
          <p:spPr>
            <a:xfrm rot="5400000" flipH="1" flipV="1">
              <a:off x="6552009" y="5258198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 rot="5400000" flipH="1" flipV="1">
              <a:off x="6552803" y="4800204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 rot="16200000" flipV="1">
              <a:off x="6399609" y="4191398"/>
              <a:ext cx="381794" cy="3810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 rot="16200000" flipV="1">
              <a:off x="6018609" y="3810398"/>
              <a:ext cx="534194" cy="2286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 rot="16200000" flipV="1">
              <a:off x="5866210" y="3353197"/>
              <a:ext cx="610394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 rot="5400000" flipH="1" flipV="1">
              <a:off x="6628210" y="4191399"/>
              <a:ext cx="534194" cy="22859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 rot="5400000" flipH="1" flipV="1">
              <a:off x="6742509" y="3772298"/>
              <a:ext cx="5341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 rot="16200000" flipV="1">
              <a:off x="6627415" y="3125392"/>
              <a:ext cx="534194" cy="22701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8" name="Group 157"/>
          <p:cNvGrpSpPr/>
          <p:nvPr/>
        </p:nvGrpSpPr>
        <p:grpSpPr>
          <a:xfrm rot="20645350">
            <a:off x="6175548" y="3606404"/>
            <a:ext cx="457200" cy="1373188"/>
            <a:chOff x="6171406" y="2971801"/>
            <a:chExt cx="838994" cy="2516188"/>
          </a:xfrm>
        </p:grpSpPr>
        <p:cxnSp>
          <p:nvCxnSpPr>
            <p:cNvPr id="159" name="Straight Connector 158"/>
            <p:cNvCxnSpPr/>
            <p:nvPr/>
          </p:nvCxnSpPr>
          <p:spPr>
            <a:xfrm rot="5400000" flipH="1" flipV="1">
              <a:off x="6552009" y="5258198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 rot="5400000" flipH="1" flipV="1">
              <a:off x="6552803" y="4800204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 rot="16200000" flipV="1">
              <a:off x="6399609" y="4191398"/>
              <a:ext cx="381794" cy="3810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/>
          </p:nvCxnSpPr>
          <p:spPr>
            <a:xfrm rot="16200000" flipV="1">
              <a:off x="6018609" y="3810398"/>
              <a:ext cx="534194" cy="2286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 rot="16200000" flipV="1">
              <a:off x="5866210" y="3353197"/>
              <a:ext cx="610394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 rot="5400000" flipH="1" flipV="1">
              <a:off x="6628210" y="4191399"/>
              <a:ext cx="534194" cy="22859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rot="5400000" flipH="1" flipV="1">
              <a:off x="6742509" y="3772298"/>
              <a:ext cx="5341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rot="16200000" flipV="1">
              <a:off x="6627415" y="3125392"/>
              <a:ext cx="534194" cy="22701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/>
          <p:cNvGrpSpPr/>
          <p:nvPr/>
        </p:nvGrpSpPr>
        <p:grpSpPr>
          <a:xfrm rot="448032">
            <a:off x="6325416" y="3002467"/>
            <a:ext cx="457200" cy="1373188"/>
            <a:chOff x="6171406" y="2971801"/>
            <a:chExt cx="838994" cy="2516188"/>
          </a:xfrm>
        </p:grpSpPr>
        <p:cxnSp>
          <p:nvCxnSpPr>
            <p:cNvPr id="168" name="Straight Connector 167"/>
            <p:cNvCxnSpPr/>
            <p:nvPr/>
          </p:nvCxnSpPr>
          <p:spPr>
            <a:xfrm rot="5400000" flipH="1" flipV="1">
              <a:off x="6552009" y="5258198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rot="5400000" flipH="1" flipV="1">
              <a:off x="6552803" y="4800204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>
            <a:xfrm rot="16200000" flipV="1">
              <a:off x="6399609" y="4191398"/>
              <a:ext cx="381794" cy="3810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 rot="16200000" flipV="1">
              <a:off x="6018609" y="3810398"/>
              <a:ext cx="534194" cy="2286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rot="16200000" flipV="1">
              <a:off x="5866210" y="3353197"/>
              <a:ext cx="610394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rot="5400000" flipH="1" flipV="1">
              <a:off x="6628210" y="4191399"/>
              <a:ext cx="534194" cy="22859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 rot="5400000" flipH="1" flipV="1">
              <a:off x="6742509" y="3772298"/>
              <a:ext cx="5341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rot="16200000" flipV="1">
              <a:off x="6627415" y="3125392"/>
              <a:ext cx="534194" cy="22701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6" name="Group 175"/>
          <p:cNvGrpSpPr/>
          <p:nvPr/>
        </p:nvGrpSpPr>
        <p:grpSpPr>
          <a:xfrm rot="1525411">
            <a:off x="7042578" y="3917848"/>
            <a:ext cx="457200" cy="1373188"/>
            <a:chOff x="6171406" y="2971801"/>
            <a:chExt cx="838994" cy="2516188"/>
          </a:xfrm>
        </p:grpSpPr>
        <p:cxnSp>
          <p:nvCxnSpPr>
            <p:cNvPr id="177" name="Straight Connector 176"/>
            <p:cNvCxnSpPr/>
            <p:nvPr/>
          </p:nvCxnSpPr>
          <p:spPr>
            <a:xfrm rot="5400000" flipH="1" flipV="1">
              <a:off x="6552009" y="5258198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rot="5400000" flipH="1" flipV="1">
              <a:off x="6552803" y="4800204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rot="16200000" flipV="1">
              <a:off x="6399609" y="4191398"/>
              <a:ext cx="381794" cy="3810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rot="16200000" flipV="1">
              <a:off x="6018609" y="3810398"/>
              <a:ext cx="534194" cy="2286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rot="16200000" flipV="1">
              <a:off x="5866210" y="3353197"/>
              <a:ext cx="610394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rot="5400000" flipH="1" flipV="1">
              <a:off x="6628210" y="4191399"/>
              <a:ext cx="534194" cy="22859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rot="5400000" flipH="1" flipV="1">
              <a:off x="6742509" y="3772298"/>
              <a:ext cx="5341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 rot="16200000" flipV="1">
              <a:off x="6627415" y="3125392"/>
              <a:ext cx="534194" cy="22701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5" name="Group 184"/>
          <p:cNvGrpSpPr/>
          <p:nvPr/>
        </p:nvGrpSpPr>
        <p:grpSpPr>
          <a:xfrm>
            <a:off x="6957982" y="3454016"/>
            <a:ext cx="457200" cy="1373188"/>
            <a:chOff x="6171406" y="2971801"/>
            <a:chExt cx="838994" cy="2516188"/>
          </a:xfrm>
        </p:grpSpPr>
        <p:cxnSp>
          <p:nvCxnSpPr>
            <p:cNvPr id="186" name="Straight Connector 185"/>
            <p:cNvCxnSpPr/>
            <p:nvPr/>
          </p:nvCxnSpPr>
          <p:spPr>
            <a:xfrm rot="5400000" flipH="1" flipV="1">
              <a:off x="6552009" y="5258198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5400000" flipH="1" flipV="1">
              <a:off x="6552803" y="4800204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 flipV="1">
              <a:off x="6399609" y="4191398"/>
              <a:ext cx="381794" cy="3810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rot="16200000" flipV="1">
              <a:off x="6018609" y="3810398"/>
              <a:ext cx="534194" cy="2286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rot="16200000" flipV="1">
              <a:off x="5866210" y="3353197"/>
              <a:ext cx="610394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/>
          </p:nvCxnSpPr>
          <p:spPr>
            <a:xfrm rot="5400000" flipH="1" flipV="1">
              <a:off x="6628210" y="4191399"/>
              <a:ext cx="534194" cy="22859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/>
          </p:nvCxnSpPr>
          <p:spPr>
            <a:xfrm rot="5400000" flipH="1" flipV="1">
              <a:off x="6742509" y="3772298"/>
              <a:ext cx="5341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/>
          </p:nvCxnSpPr>
          <p:spPr>
            <a:xfrm rot="16200000" flipV="1">
              <a:off x="6627415" y="3125392"/>
              <a:ext cx="534194" cy="22701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4" name="Group 193"/>
          <p:cNvGrpSpPr/>
          <p:nvPr/>
        </p:nvGrpSpPr>
        <p:grpSpPr>
          <a:xfrm rot="21210346">
            <a:off x="6881792" y="2982233"/>
            <a:ext cx="457200" cy="1373188"/>
            <a:chOff x="6171406" y="2971801"/>
            <a:chExt cx="838994" cy="2516188"/>
          </a:xfrm>
        </p:grpSpPr>
        <p:cxnSp>
          <p:nvCxnSpPr>
            <p:cNvPr id="195" name="Straight Connector 194"/>
            <p:cNvCxnSpPr/>
            <p:nvPr/>
          </p:nvCxnSpPr>
          <p:spPr>
            <a:xfrm rot="5400000" flipH="1" flipV="1">
              <a:off x="6552009" y="5258198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/>
          </p:nvCxnSpPr>
          <p:spPr>
            <a:xfrm rot="5400000" flipH="1" flipV="1">
              <a:off x="6552803" y="4800204"/>
              <a:ext cx="4579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/>
          </p:nvCxnSpPr>
          <p:spPr>
            <a:xfrm rot="16200000" flipV="1">
              <a:off x="6399609" y="4191398"/>
              <a:ext cx="381794" cy="3810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/>
          </p:nvCxnSpPr>
          <p:spPr>
            <a:xfrm rot="16200000" flipV="1">
              <a:off x="6018609" y="3810398"/>
              <a:ext cx="534194" cy="22860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/>
          </p:nvCxnSpPr>
          <p:spPr>
            <a:xfrm rot="16200000" flipV="1">
              <a:off x="5866210" y="3353197"/>
              <a:ext cx="610394" cy="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/>
          </p:nvCxnSpPr>
          <p:spPr>
            <a:xfrm rot="5400000" flipH="1" flipV="1">
              <a:off x="6628210" y="4191399"/>
              <a:ext cx="534194" cy="22859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/>
          </p:nvCxnSpPr>
          <p:spPr>
            <a:xfrm rot="5400000" flipH="1" flipV="1">
              <a:off x="6742509" y="3772298"/>
              <a:ext cx="534194" cy="15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/>
          </p:nvCxnSpPr>
          <p:spPr>
            <a:xfrm rot="16200000" flipV="1">
              <a:off x="6627415" y="3125392"/>
              <a:ext cx="534194" cy="22701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Right Arrow 202"/>
          <p:cNvSpPr/>
          <p:nvPr/>
        </p:nvSpPr>
        <p:spPr>
          <a:xfrm>
            <a:off x="3810000" y="4495800"/>
            <a:ext cx="9144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/>
          <p:nvPr/>
        </p:nvSpPr>
        <p:spPr>
          <a:xfrm>
            <a:off x="685800" y="5410200"/>
            <a:ext cx="838200" cy="609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Gen 1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5" name="Rectangle 204"/>
          <p:cNvSpPr/>
          <p:nvPr/>
        </p:nvSpPr>
        <p:spPr>
          <a:xfrm>
            <a:off x="5791200" y="5410200"/>
            <a:ext cx="838200" cy="609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Gen 2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6" name="Rectangle 205"/>
          <p:cNvSpPr/>
          <p:nvPr/>
        </p:nvSpPr>
        <p:spPr>
          <a:xfrm>
            <a:off x="3276600" y="3810000"/>
            <a:ext cx="1981200" cy="685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Replace each </a:t>
            </a:r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by the same rule</a:t>
            </a:r>
            <a:endParaRPr lang="en-US" sz="2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4302719" y="6238815"/>
            <a:ext cx="726481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  <a:sym typeface="Wingdings" pitchFamily="2" charset="2"/>
              </a:rPr>
              <a:t>Ø,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P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1</a:t>
            </a:r>
            <a:endParaRPr lang="en-US" sz="20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5140919" y="6238875"/>
            <a:ext cx="811441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P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2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, D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2</a:t>
            </a:r>
            <a:endParaRPr lang="en-US" sz="20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6096000" y="6238815"/>
            <a:ext cx="726481" cy="40011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  <a:sym typeface="Wingdings" pitchFamily="2" charset="2"/>
              </a:rPr>
              <a:t>Ø,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P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2</a:t>
            </a:r>
            <a:endParaRPr lang="en-US" sz="20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1524000" y="4114800"/>
            <a:ext cx="6096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</a:t>
            </a:r>
            <a:r>
              <a:rPr lang="en-US" sz="2000" baseline="-25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1" fill="hold">
                      <p:stCondLst>
                        <p:cond delay="indefinite"/>
                      </p:stCondLst>
                      <p:childTnLst>
                        <p:par>
                          <p:cTn id="302" fill="hold">
                            <p:stCondLst>
                              <p:cond delay="0"/>
                            </p:stCondLst>
                            <p:childTnLst>
                              <p:par>
                                <p:cTn id="3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22" grpId="0" animBg="1"/>
      <p:bldP spid="22" grpId="1" animBg="1"/>
      <p:bldP spid="40" grpId="0"/>
      <p:bldP spid="40" grpId="1"/>
      <p:bldP spid="41" grpId="0"/>
      <p:bldP spid="41" grpId="1"/>
      <p:bldP spid="42" grpId="0"/>
      <p:bldP spid="42" grpId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1" animBg="1"/>
      <p:bldP spid="203" grpId="0" animBg="1"/>
      <p:bldP spid="204" grpId="0" animBg="1"/>
      <p:bldP spid="205" grpId="0" animBg="1"/>
      <p:bldP spid="206" grpId="0"/>
      <p:bldP spid="130" grpId="0" animBg="1"/>
      <p:bldP spid="130" grpId="1" animBg="1"/>
      <p:bldP spid="131" grpId="0" animBg="1"/>
      <p:bldP spid="131" grpId="1" animBg="1"/>
      <p:bldP spid="132" grpId="0" animBg="1"/>
      <p:bldP spid="132" grpId="1" animBg="1"/>
      <p:bldP spid="133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4525963"/>
          </a:xfrm>
        </p:spPr>
        <p:txBody>
          <a:bodyPr>
            <a:normAutofit/>
          </a:bodyPr>
          <a:lstStyle/>
          <a:p>
            <a:pPr algn="ctr">
              <a:buNone/>
            </a:pP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Thank you 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 </a:t>
            </a: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Introduction to Fractal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Application: 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Simulating Clouds, ferns, coastlines, mountains, veins, nerves, parotid gland ducts, etc. all possess these features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Fractal geometry is useful for all sorts of things from biology to physics, to cosmology, to even the stock market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Fractal math is involved in JPG, MP3, MPG and other digital compression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Koch Curve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(0-th generation)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(1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st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generation)</a:t>
            </a:r>
          </a:p>
          <a:p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(2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generation)</a:t>
            </a:r>
          </a:p>
          <a:p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(3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rd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generation)</a:t>
            </a:r>
          </a:p>
          <a:p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4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(4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generation)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 descr="E:\anne docs\cse 409\fractal\Koch.png"/>
          <p:cNvPicPr>
            <a:picLocks noChangeAspect="1" noChangeArrowheads="1"/>
          </p:cNvPicPr>
          <p:nvPr/>
        </p:nvPicPr>
        <p:blipFill>
          <a:blip r:embed="rId2" cstate="print"/>
          <a:srcRect l="25447" r="22321"/>
          <a:stretch>
            <a:fillRect/>
          </a:stretch>
        </p:blipFill>
        <p:spPr bwMode="auto">
          <a:xfrm>
            <a:off x="3886200" y="1663700"/>
            <a:ext cx="2971800" cy="42799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Koch Curve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Initial line: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800" baseline="-25000" dirty="0" err="1" smtClean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horizontal line having unit length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st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generation: 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divide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400" baseline="-25000" dirty="0" err="1" smtClean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in three equal parts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replace the middle section with 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triangular bump each side having 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length 1/3</a:t>
            </a:r>
            <a:endParaRPr lang="en-US" sz="2400" baseline="-25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800" baseline="30000" dirty="0" smtClean="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generation: k</a:t>
            </a:r>
            <a:r>
              <a:rPr lang="en-US" sz="28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repeat the process for each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of the four line segments</a:t>
            </a:r>
            <a:endParaRPr lang="en-US" sz="3200" baseline="-25000" dirty="0" smtClean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172200" y="2133600"/>
            <a:ext cx="20574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20000" y="3656012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096000" y="3656012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858000" y="3656012"/>
            <a:ext cx="762000" cy="15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 flipH="1" flipV="1">
            <a:off x="6743700" y="3162300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H="1">
            <a:off x="7124700" y="3162300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67400" y="5715001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477000" y="5715001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172200" y="5715001"/>
            <a:ext cx="304800" cy="15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641945" y="5715001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8251545" y="5715001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7946745" y="5715001"/>
            <a:ext cx="304800" cy="15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rot="5400000" flipH="1" flipV="1">
            <a:off x="6743700" y="5524501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5400000" flipH="1" flipV="1">
            <a:off x="7048500" y="5067301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rot="5400000" flipH="1" flipV="1">
            <a:off x="6896100" y="5295901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16200000" flipV="1">
            <a:off x="7505700" y="5524501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16200000" flipV="1">
            <a:off x="7200900" y="5067301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16200000" flipV="1">
            <a:off x="7353300" y="5295901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rot="5400000" flipH="1" flipV="1">
            <a:off x="6156045" y="5526089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rot="16200000" flipH="1">
            <a:off x="6308445" y="5526089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/>
          <p:cNvGrpSpPr/>
          <p:nvPr/>
        </p:nvGrpSpPr>
        <p:grpSpPr>
          <a:xfrm rot="18527315">
            <a:off x="6759709" y="5183083"/>
            <a:ext cx="304800" cy="228600"/>
            <a:chOff x="6858000" y="5181600"/>
            <a:chExt cx="304800" cy="228600"/>
          </a:xfrm>
        </p:grpSpPr>
        <p:cxnSp>
          <p:nvCxnSpPr>
            <p:cNvPr id="71" name="Straight Connector 70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 rot="3568069">
            <a:off x="7418470" y="5211285"/>
            <a:ext cx="304800" cy="228600"/>
            <a:chOff x="6858000" y="5181600"/>
            <a:chExt cx="304800" cy="228600"/>
          </a:xfrm>
        </p:grpSpPr>
        <p:cxnSp>
          <p:nvCxnSpPr>
            <p:cNvPr id="75" name="Straight Connector 74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/>
          <p:cNvGrpSpPr/>
          <p:nvPr/>
        </p:nvGrpSpPr>
        <p:grpSpPr>
          <a:xfrm>
            <a:off x="7946745" y="5487989"/>
            <a:ext cx="304800" cy="228600"/>
            <a:chOff x="6858000" y="5181600"/>
            <a:chExt cx="304800" cy="228600"/>
          </a:xfrm>
        </p:grpSpPr>
        <p:cxnSp>
          <p:nvCxnSpPr>
            <p:cNvPr id="78" name="Straight Connector 77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Drawing Koch Curve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076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consists of four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’s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To draw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</a:p>
          <a:p>
            <a:pPr lvl="1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Draw a smaller version of k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</a:p>
          <a:p>
            <a:pPr lvl="1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Turn left 60</a:t>
            </a:r>
            <a:r>
              <a:rPr lang="en-US" sz="2000" baseline="30000" dirty="0" smtClean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, and again draw a smaller version of k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</a:p>
          <a:p>
            <a:pPr lvl="1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Turn right 120</a:t>
            </a:r>
            <a:r>
              <a:rPr lang="en-US" sz="2000" baseline="30000" dirty="0" smtClean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, and again draw a smaller version of k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</a:p>
          <a:p>
            <a:pPr lvl="1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Turn left 60</a:t>
            </a:r>
            <a:r>
              <a:rPr lang="en-US" sz="2000" baseline="30000" dirty="0" smtClean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, and again draw a smaller version of k</a:t>
            </a:r>
            <a:r>
              <a:rPr lang="en-US" sz="20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endParaRPr lang="en-US" sz="2000" baseline="-25000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2819400" y="2743200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295400" y="2743200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 flipH="1" flipV="1">
            <a:off x="1943100" y="2249488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16200000" flipH="1">
            <a:off x="2324100" y="2249488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495800" y="27432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105400" y="27432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270345" y="27432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879945" y="27432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 flipH="1" flipV="1">
            <a:off x="5372100" y="25527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 flipH="1" flipV="1">
            <a:off x="5676900" y="20955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 flipV="1">
            <a:off x="6134100" y="25527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V="1">
            <a:off x="5829300" y="20955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H="1" flipV="1">
            <a:off x="4784445" y="2554288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 flipH="1">
            <a:off x="4936845" y="2554288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 rot="18527315">
            <a:off x="5388109" y="2211282"/>
            <a:ext cx="304800" cy="228600"/>
            <a:chOff x="6858000" y="5181600"/>
            <a:chExt cx="304800" cy="228600"/>
          </a:xfrm>
        </p:grpSpPr>
        <p:cxnSp>
          <p:nvCxnSpPr>
            <p:cNvPr id="19" name="Straight Connector 18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3568069">
            <a:off x="6046870" y="2239484"/>
            <a:ext cx="304800" cy="228600"/>
            <a:chOff x="6858000" y="5181600"/>
            <a:chExt cx="304800" cy="228600"/>
          </a:xfrm>
        </p:grpSpPr>
        <p:cxnSp>
          <p:nvCxnSpPr>
            <p:cNvPr id="22" name="Straight Connector 21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6575145" y="2516188"/>
            <a:ext cx="304800" cy="228600"/>
            <a:chOff x="6858000" y="5181600"/>
            <a:chExt cx="304800" cy="228600"/>
          </a:xfrm>
        </p:grpSpPr>
        <p:cxnSp>
          <p:nvCxnSpPr>
            <p:cNvPr id="25" name="Straight Connector 24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/>
          <p:cNvSpPr/>
          <p:nvPr/>
        </p:nvSpPr>
        <p:spPr>
          <a:xfrm>
            <a:off x="7239000" y="3733800"/>
            <a:ext cx="1600200" cy="1219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Recursive!</a:t>
            </a:r>
            <a:endParaRPr lang="en-US" sz="2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4495800" y="2286000"/>
            <a:ext cx="914400" cy="838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5029200" y="1828800"/>
            <a:ext cx="914400" cy="838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715000" y="1905000"/>
            <a:ext cx="914400" cy="838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6324600" y="2362200"/>
            <a:ext cx="914400" cy="838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Drawing Koch Curve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n-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generation consists of four versions of (n-1)-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generation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To draw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400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if n = 0 : Draw a straight line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else :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Draw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Turn left 60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o</a:t>
            </a:r>
          </a:p>
          <a:p>
            <a:pPr>
              <a:buNone/>
            </a:pP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Draw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Turn right 120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o</a:t>
            </a:r>
          </a:p>
          <a:p>
            <a:pPr>
              <a:buNone/>
            </a:pP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     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Draw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Turn left 60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o</a:t>
            </a:r>
          </a:p>
          <a:p>
            <a:pPr>
              <a:buNone/>
            </a:pP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     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Draw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n-1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7315200" y="3048000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5791200" y="3048000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 flipH="1" flipV="1">
            <a:off x="6438900" y="2554288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16200000" flipH="1">
            <a:off x="6819900" y="2554288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738750" y="48768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324600" y="48768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513295" y="48768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122895" y="4876800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 flipH="1" flipV="1">
            <a:off x="6591300" y="46863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 flipH="1" flipV="1">
            <a:off x="6896100" y="42291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 flipV="1">
            <a:off x="7353300" y="46863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V="1">
            <a:off x="7048500" y="4229100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H="1" flipV="1">
            <a:off x="6003645" y="4687888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 flipH="1">
            <a:off x="6156045" y="4687888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 rot="18527315">
            <a:off x="6619184" y="4344882"/>
            <a:ext cx="304800" cy="228600"/>
            <a:chOff x="6858000" y="5181600"/>
            <a:chExt cx="304800" cy="228600"/>
          </a:xfrm>
        </p:grpSpPr>
        <p:cxnSp>
          <p:nvCxnSpPr>
            <p:cNvPr id="19" name="Straight Connector 18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3568069">
            <a:off x="7266070" y="4373084"/>
            <a:ext cx="304800" cy="228600"/>
            <a:chOff x="6858000" y="5181600"/>
            <a:chExt cx="304800" cy="228600"/>
          </a:xfrm>
        </p:grpSpPr>
        <p:cxnSp>
          <p:nvCxnSpPr>
            <p:cNvPr id="22" name="Straight Connector 21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7818095" y="4649788"/>
            <a:ext cx="304800" cy="228600"/>
            <a:chOff x="6858000" y="5181600"/>
            <a:chExt cx="304800" cy="228600"/>
          </a:xfrm>
        </p:grpSpPr>
        <p:cxnSp>
          <p:nvCxnSpPr>
            <p:cNvPr id="25" name="Straight Connector 24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>
            <a:off x="5693055" y="3201988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(4/3)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019800" y="5105400"/>
            <a:ext cx="18288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(4/3)</a:t>
            </a:r>
            <a:r>
              <a:rPr lang="en-US" sz="2000" b="1" baseline="30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="1" baseline="30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Length of Koch Curve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Length of curve for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400" b="1" baseline="-25000" dirty="0" err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is (4/3)</a:t>
            </a:r>
            <a:r>
              <a:rPr lang="en-US" sz="2400" b="1" baseline="30000" dirty="0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- How?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Length of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1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Length of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4 x 1/3 = 4/3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Length of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4 (4 x (1/3)/3) = 4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(1/3)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2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Length of k</a:t>
            </a:r>
            <a:r>
              <a:rPr lang="en-US" sz="2400" baseline="-25000" dirty="0" smtClean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4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(1/3)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3</a:t>
            </a:r>
          </a:p>
          <a:p>
            <a:pPr lvl="1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…</a:t>
            </a:r>
          </a:p>
          <a:p>
            <a:pPr lvl="1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Length of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400" baseline="-25000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= 4</a:t>
            </a:r>
            <a:r>
              <a:rPr lang="en-US" sz="2400" baseline="30000" dirty="0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(1/3)</a:t>
            </a:r>
            <a:r>
              <a:rPr lang="en-US" sz="2400" baseline="30000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= (4/3)</a:t>
            </a:r>
            <a:r>
              <a:rPr lang="en-US" sz="2400" baseline="30000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if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tends to infinity, length tends to infinity</a:t>
            </a:r>
            <a:endParaRPr lang="en-US" sz="2400" baseline="30000" dirty="0" smtClean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477000" y="2590800"/>
            <a:ext cx="20574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7924800" y="3884613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400800" y="3884613"/>
            <a:ext cx="7620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H="1" flipV="1">
            <a:off x="7048500" y="3390901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6200000" flipH="1">
            <a:off x="7429500" y="3390901"/>
            <a:ext cx="609600" cy="381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248400" y="5486401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836055" y="5486401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8024750" y="5486401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8634350" y="5486401"/>
            <a:ext cx="304800" cy="158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H="1" flipV="1">
            <a:off x="7102755" y="5295901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 flipH="1" flipV="1">
            <a:off x="7407555" y="4838701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16200000" flipV="1">
            <a:off x="7864755" y="5295901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 flipV="1">
            <a:off x="7559955" y="4838701"/>
            <a:ext cx="228600" cy="152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 flipH="1" flipV="1">
            <a:off x="6515100" y="5297489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 flipH="1">
            <a:off x="6667500" y="5297489"/>
            <a:ext cx="228600" cy="152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 rot="18527315">
            <a:off x="7130639" y="4964769"/>
            <a:ext cx="304800" cy="228600"/>
            <a:chOff x="6858000" y="5181600"/>
            <a:chExt cx="304800" cy="228600"/>
          </a:xfrm>
        </p:grpSpPr>
        <p:cxnSp>
          <p:nvCxnSpPr>
            <p:cNvPr id="25" name="Straight Connector 24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3568069">
            <a:off x="7777525" y="4982685"/>
            <a:ext cx="304800" cy="228600"/>
            <a:chOff x="6858000" y="5181600"/>
            <a:chExt cx="304800" cy="228600"/>
          </a:xfrm>
        </p:grpSpPr>
        <p:cxnSp>
          <p:nvCxnSpPr>
            <p:cNvPr id="28" name="Straight Connector 27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8329550" y="5259389"/>
            <a:ext cx="304800" cy="228600"/>
            <a:chOff x="6858000" y="5181600"/>
            <a:chExt cx="304800" cy="228600"/>
          </a:xfrm>
        </p:grpSpPr>
        <p:cxnSp>
          <p:nvCxnSpPr>
            <p:cNvPr id="31" name="Straight Connector 30"/>
            <p:cNvCxnSpPr/>
            <p:nvPr/>
          </p:nvCxnSpPr>
          <p:spPr>
            <a:xfrm rot="5400000" flipH="1" flipV="1">
              <a:off x="68199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16200000" flipH="1">
              <a:off x="6972300" y="5219700"/>
              <a:ext cx="22860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32"/>
          <p:cNvSpPr/>
          <p:nvPr/>
        </p:nvSpPr>
        <p:spPr>
          <a:xfrm>
            <a:off x="6400800" y="2743200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1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400800" y="4038600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(4/3)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477000" y="5715000"/>
            <a:ext cx="2286000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Length = (4/3)</a:t>
            </a:r>
            <a:r>
              <a:rPr lang="en-US" sz="2000" b="1" baseline="300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2967</TotalTime>
  <Words>1273</Words>
  <Application>Microsoft Office PowerPoint</Application>
  <PresentationFormat>On-screen Show (4:3)</PresentationFormat>
  <Paragraphs>323</Paragraphs>
  <Slides>37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Fractal</vt:lpstr>
      <vt:lpstr>Introduction to Fractal</vt:lpstr>
      <vt:lpstr>Introduction to Fractal</vt:lpstr>
      <vt:lpstr>Introduction to Fractal</vt:lpstr>
      <vt:lpstr>Koch Curve</vt:lpstr>
      <vt:lpstr>Koch Curve</vt:lpstr>
      <vt:lpstr>Drawing Koch Curve</vt:lpstr>
      <vt:lpstr>Drawing Koch Curve</vt:lpstr>
      <vt:lpstr>Length of Koch Curve</vt:lpstr>
      <vt:lpstr>Length of Koch Curve</vt:lpstr>
      <vt:lpstr>Length of Koch Curve</vt:lpstr>
      <vt:lpstr>Koch Snowflake</vt:lpstr>
      <vt:lpstr>Perimeter of Koch Snowflake</vt:lpstr>
      <vt:lpstr>Perimeter of Koch Snowflake</vt:lpstr>
      <vt:lpstr>Number of Sides of Koch Snowflake</vt:lpstr>
      <vt:lpstr>Size of the Sides of Koch Snowflake</vt:lpstr>
      <vt:lpstr>Area of Koch Snowflake</vt:lpstr>
      <vt:lpstr>Area of Koch Snowflake</vt:lpstr>
      <vt:lpstr>Area of Koch Snowflake</vt:lpstr>
      <vt:lpstr>Area of Koch Snowflake</vt:lpstr>
      <vt:lpstr>Area of Koch Snowflake</vt:lpstr>
      <vt:lpstr>Area of Koch Snowflake</vt:lpstr>
      <vt:lpstr>Dragon Curve</vt:lpstr>
      <vt:lpstr>Dragon Curve</vt:lpstr>
      <vt:lpstr>Hilbert Curve</vt:lpstr>
      <vt:lpstr>Dimension of Fractals </vt:lpstr>
      <vt:lpstr>Dimension of Fractals </vt:lpstr>
      <vt:lpstr>Dimension of Fractals </vt:lpstr>
      <vt:lpstr>Dimension of Fractals </vt:lpstr>
      <vt:lpstr>Dimension of Fractals </vt:lpstr>
      <vt:lpstr>Peano Curves</vt:lpstr>
      <vt:lpstr>String Production Rule to Draw Fractals</vt:lpstr>
      <vt:lpstr>String Production Rule to Draw Fractals</vt:lpstr>
      <vt:lpstr>String Production Rule to Draw Fractals</vt:lpstr>
      <vt:lpstr>Allowing Branching</vt:lpstr>
      <vt:lpstr>Allowing Branching</vt:lpstr>
      <vt:lpstr>Slide 37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Anne</dc:creator>
  <cp:lastModifiedBy>Saqib</cp:lastModifiedBy>
  <cp:revision>153</cp:revision>
  <dcterms:created xsi:type="dcterms:W3CDTF">2006-08-16T00:00:00Z</dcterms:created>
  <dcterms:modified xsi:type="dcterms:W3CDTF">2021-07-07T06:47:20Z</dcterms:modified>
</cp:coreProperties>
</file>

<file path=docProps/thumbnail.jpeg>
</file>